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4" r:id="rId4"/>
    <p:sldMasterId id="2147483695" r:id="rId5"/>
  </p:sldMasterIdLst>
  <p:notesMasterIdLst>
    <p:notesMasterId r:id="rId44"/>
  </p:notesMasterIdLst>
  <p:sldIdLst>
    <p:sldId id="256" r:id="rId6"/>
    <p:sldId id="281" r:id="rId7"/>
    <p:sldId id="292" r:id="rId8"/>
    <p:sldId id="259" r:id="rId9"/>
    <p:sldId id="263" r:id="rId10"/>
    <p:sldId id="361" r:id="rId11"/>
    <p:sldId id="383" r:id="rId12"/>
    <p:sldId id="349" r:id="rId13"/>
    <p:sldId id="369" r:id="rId14"/>
    <p:sldId id="371" r:id="rId15"/>
    <p:sldId id="372" r:id="rId16"/>
    <p:sldId id="352" r:id="rId17"/>
    <p:sldId id="370" r:id="rId18"/>
    <p:sldId id="388" r:id="rId19"/>
    <p:sldId id="366" r:id="rId20"/>
    <p:sldId id="271" r:id="rId21"/>
    <p:sldId id="362" r:id="rId22"/>
    <p:sldId id="408" r:id="rId23"/>
    <p:sldId id="379" r:id="rId24"/>
    <p:sldId id="423" r:id="rId25"/>
    <p:sldId id="421" r:id="rId26"/>
    <p:sldId id="405" r:id="rId27"/>
    <p:sldId id="401" r:id="rId28"/>
    <p:sldId id="409" r:id="rId29"/>
    <p:sldId id="395" r:id="rId30"/>
    <p:sldId id="391" r:id="rId31"/>
    <p:sldId id="392" r:id="rId32"/>
    <p:sldId id="398" r:id="rId33"/>
    <p:sldId id="410" r:id="rId34"/>
    <p:sldId id="393" r:id="rId35"/>
    <p:sldId id="417" r:id="rId36"/>
    <p:sldId id="422" r:id="rId37"/>
    <p:sldId id="419" r:id="rId38"/>
    <p:sldId id="278" r:id="rId39"/>
    <p:sldId id="390" r:id="rId40"/>
    <p:sldId id="404" r:id="rId41"/>
    <p:sldId id="411" r:id="rId42"/>
    <p:sldId id="277" r:id="rId43"/>
  </p:sldIdLst>
  <p:sldSz cx="9144000" cy="5143500" type="screen16x9"/>
  <p:notesSz cx="6858000" cy="9144000"/>
  <p:embeddedFontLst>
    <p:embeddedFont>
      <p:font typeface="DM Serif Display" pitchFamily="2" charset="0"/>
      <p:regular r:id="rId45"/>
      <p:italic r:id="rId46"/>
    </p:embeddedFont>
    <p:embeddedFont>
      <p:font typeface="Fira Sans Extra Condensed Medium" panose="020B0600000101010101" charset="0"/>
      <p:regular r:id="rId47"/>
      <p:bold r:id="rId48"/>
      <p:italic r:id="rId49"/>
      <p:boldItalic r:id="rId50"/>
    </p:embeddedFont>
    <p:embeddedFont>
      <p:font typeface="HY엽서L" panose="02030600000101010101" pitchFamily="18" charset="-127"/>
      <p:regular r:id="rId51"/>
    </p:embeddedFont>
    <p:embeddedFont>
      <p:font typeface="Open Sans Light" panose="020B0306030504020204" pitchFamily="34" charset="0"/>
      <p:regular r:id="rId52"/>
      <p:italic r:id="rId53"/>
    </p:embeddedFont>
    <p:embeddedFont>
      <p:font typeface="나눔고딕" panose="020D0604000000000000" pitchFamily="50" charset="-127"/>
      <p:regular r:id="rId54"/>
      <p:bold r:id="rId55"/>
    </p:embeddedFont>
    <p:embeddedFont>
      <p:font typeface="나눔고딕 ExtraBold" panose="020D0904000000000000" pitchFamily="50" charset="-127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323232"/>
    <a:srgbClr val="2D3293"/>
    <a:srgbClr val="3333FF"/>
    <a:srgbClr val="FF6699"/>
    <a:srgbClr val="6699FF"/>
    <a:srgbClr val="434343"/>
    <a:srgbClr val="F3F3F3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241B68-A02C-4668-9AE9-C99F8AE73154}" v="20" dt="2024-04-29T18:23:48.716"/>
    <p1510:client id="{F714943C-CDCE-4867-AAA0-9BE753AB1D84}" v="166" dt="2024-04-30T08:38:47.600"/>
  </p1510:revLst>
</p1510:revInfo>
</file>

<file path=ppt/tableStyles.xml><?xml version="1.0" encoding="utf-8"?>
<a:tblStyleLst xmlns:a="http://schemas.openxmlformats.org/drawingml/2006/main" def="{2BD90EAC-CBD9-4291-8321-EDCF75C73FF2}">
  <a:tblStyle styleId="{2BD90EAC-CBD9-4291-8321-EDCF75C73F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026" autoAdjust="0"/>
  </p:normalViewPr>
  <p:slideViewPr>
    <p:cSldViewPr snapToGrid="0">
      <p:cViewPr>
        <p:scale>
          <a:sx n="82" d="100"/>
          <a:sy n="82" d="100"/>
        </p:scale>
        <p:origin x="-3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95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nhu ma" userId="980aea49d06517b9" providerId="LiveId" clId="{F714943C-CDCE-4867-AAA0-9BE753AB1D84}"/>
    <pc:docChg chg="undo custSel addSld delSld modSld sldOrd">
      <pc:chgData name="geonhu ma" userId="980aea49d06517b9" providerId="LiveId" clId="{F714943C-CDCE-4867-AAA0-9BE753AB1D84}" dt="2024-04-30T08:40:26.189" v="2643"/>
      <pc:docMkLst>
        <pc:docMk/>
      </pc:docMkLst>
      <pc:sldChg chg="modSp mod">
        <pc:chgData name="geonhu ma" userId="980aea49d06517b9" providerId="LiveId" clId="{F714943C-CDCE-4867-AAA0-9BE753AB1D84}" dt="2024-04-30T08:04:49.954" v="1033" actId="20577"/>
        <pc:sldMkLst>
          <pc:docMk/>
          <pc:sldMk cId="0" sldId="259"/>
        </pc:sldMkLst>
        <pc:spChg chg="mod">
          <ac:chgData name="geonhu ma" userId="980aea49d06517b9" providerId="LiveId" clId="{F714943C-CDCE-4867-AAA0-9BE753AB1D84}" dt="2024-04-30T08:04:49.954" v="1033" actId="20577"/>
          <ac:spMkLst>
            <pc:docMk/>
            <pc:sldMk cId="0" sldId="259"/>
            <ac:spMk id="284" creationId="{00000000-0000-0000-0000-000000000000}"/>
          </ac:spMkLst>
        </pc:spChg>
      </pc:sldChg>
      <pc:sldChg chg="addSp modSp mod">
        <pc:chgData name="geonhu ma" userId="980aea49d06517b9" providerId="LiveId" clId="{F714943C-CDCE-4867-AAA0-9BE753AB1D84}" dt="2024-04-30T08:08:29.984" v="1202" actId="20577"/>
        <pc:sldMkLst>
          <pc:docMk/>
          <pc:sldMk cId="2504206108" sldId="362"/>
        </pc:sldMkLst>
        <pc:spChg chg="add mod">
          <ac:chgData name="geonhu ma" userId="980aea49d06517b9" providerId="LiveId" clId="{F714943C-CDCE-4867-AAA0-9BE753AB1D84}" dt="2024-04-30T08:08:16.812" v="1188" actId="20577"/>
          <ac:spMkLst>
            <pc:docMk/>
            <pc:sldMk cId="2504206108" sldId="362"/>
            <ac:spMk id="3" creationId="{E1DBD659-0442-06AE-FB6F-C953428C80EB}"/>
          </ac:spMkLst>
        </pc:spChg>
        <pc:spChg chg="add mod ord">
          <ac:chgData name="geonhu ma" userId="980aea49d06517b9" providerId="LiveId" clId="{F714943C-CDCE-4867-AAA0-9BE753AB1D84}" dt="2024-04-30T08:07:18.149" v="1124" actId="1076"/>
          <ac:spMkLst>
            <pc:docMk/>
            <pc:sldMk cId="2504206108" sldId="362"/>
            <ac:spMk id="15" creationId="{CF0D11BC-E8BB-B37F-8468-CB11E84AF04E}"/>
          </ac:spMkLst>
        </pc:spChg>
        <pc:spChg chg="add mod">
          <ac:chgData name="geonhu ma" userId="980aea49d06517b9" providerId="LiveId" clId="{F714943C-CDCE-4867-AAA0-9BE753AB1D84}" dt="2024-04-30T08:07:49.577" v="1160" actId="20577"/>
          <ac:spMkLst>
            <pc:docMk/>
            <pc:sldMk cId="2504206108" sldId="362"/>
            <ac:spMk id="17" creationId="{BCC11A7B-6395-22B6-7568-F9125902DADA}"/>
          </ac:spMkLst>
        </pc:spChg>
        <pc:spChg chg="mod">
          <ac:chgData name="geonhu ma" userId="980aea49d06517b9" providerId="LiveId" clId="{F714943C-CDCE-4867-AAA0-9BE753AB1D84}" dt="2024-04-30T08:06:24.192" v="1050" actId="1076"/>
          <ac:spMkLst>
            <pc:docMk/>
            <pc:sldMk cId="2504206108" sldId="362"/>
            <ac:spMk id="20" creationId="{5105BC37-F90E-D30D-B35E-120BFA87D158}"/>
          </ac:spMkLst>
        </pc:spChg>
        <pc:spChg chg="mod">
          <ac:chgData name="geonhu ma" userId="980aea49d06517b9" providerId="LiveId" clId="{F714943C-CDCE-4867-AAA0-9BE753AB1D84}" dt="2024-04-30T08:05:37.604" v="1040" actId="14100"/>
          <ac:spMkLst>
            <pc:docMk/>
            <pc:sldMk cId="2504206108" sldId="362"/>
            <ac:spMk id="21" creationId="{10E80FE1-F895-4A95-BCBA-3E20C49D57FD}"/>
          </ac:spMkLst>
        </pc:spChg>
        <pc:spChg chg="mod">
          <ac:chgData name="geonhu ma" userId="980aea49d06517b9" providerId="LiveId" clId="{F714943C-CDCE-4867-AAA0-9BE753AB1D84}" dt="2024-04-30T08:08:29.984" v="1202" actId="20577"/>
          <ac:spMkLst>
            <pc:docMk/>
            <pc:sldMk cId="2504206108" sldId="362"/>
            <ac:spMk id="23" creationId="{3FCB4A06-C1B8-575E-C71B-357D9EA81EDC}"/>
          </ac:spMkLst>
        </pc:spChg>
        <pc:spChg chg="mod">
          <ac:chgData name="geonhu ma" userId="980aea49d06517b9" providerId="LiveId" clId="{F714943C-CDCE-4867-AAA0-9BE753AB1D84}" dt="2024-04-30T08:08:20.851" v="1199" actId="20577"/>
          <ac:spMkLst>
            <pc:docMk/>
            <pc:sldMk cId="2504206108" sldId="362"/>
            <ac:spMk id="24" creationId="{E621BFF4-299C-0FC6-689E-9CC176FA59D6}"/>
          </ac:spMkLst>
        </pc:spChg>
        <pc:spChg chg="mod">
          <ac:chgData name="geonhu ma" userId="980aea49d06517b9" providerId="LiveId" clId="{F714943C-CDCE-4867-AAA0-9BE753AB1D84}" dt="2024-04-30T08:07:00.428" v="1118" actId="1076"/>
          <ac:spMkLst>
            <pc:docMk/>
            <pc:sldMk cId="2504206108" sldId="362"/>
            <ac:spMk id="37" creationId="{DC9C1804-D54F-58E2-50AF-2C3B61E1C4BC}"/>
          </ac:spMkLst>
        </pc:spChg>
        <pc:spChg chg="mod">
          <ac:chgData name="geonhu ma" userId="980aea49d06517b9" providerId="LiveId" clId="{F714943C-CDCE-4867-AAA0-9BE753AB1D84}" dt="2024-04-30T08:05:42.343" v="1042" actId="14100"/>
          <ac:spMkLst>
            <pc:docMk/>
            <pc:sldMk cId="2504206108" sldId="362"/>
            <ac:spMk id="38" creationId="{8E785FC4-8FDC-E7E0-4BED-95600E47F6B2}"/>
          </ac:spMkLst>
        </pc:spChg>
        <pc:grpChg chg="mod">
          <ac:chgData name="geonhu ma" userId="980aea49d06517b9" providerId="LiveId" clId="{F714943C-CDCE-4867-AAA0-9BE753AB1D84}" dt="2024-04-30T08:06:16.191" v="1048" actId="1076"/>
          <ac:grpSpMkLst>
            <pc:docMk/>
            <pc:sldMk cId="2504206108" sldId="362"/>
            <ac:grpSpMk id="33" creationId="{340D4782-CC72-A392-4482-47AE638309A8}"/>
          </ac:grpSpMkLst>
        </pc:grpChg>
      </pc:sldChg>
      <pc:sldChg chg="modSp mod ord">
        <pc:chgData name="geonhu ma" userId="980aea49d06517b9" providerId="LiveId" clId="{F714943C-CDCE-4867-AAA0-9BE753AB1D84}" dt="2024-04-30T07:48:31.485" v="161" actId="207"/>
        <pc:sldMkLst>
          <pc:docMk/>
          <pc:sldMk cId="446831463" sldId="379"/>
        </pc:sldMkLst>
        <pc:spChg chg="mod">
          <ac:chgData name="geonhu ma" userId="980aea49d06517b9" providerId="LiveId" clId="{F714943C-CDCE-4867-AAA0-9BE753AB1D84}" dt="2024-04-30T07:45:39.672" v="157" actId="20577"/>
          <ac:spMkLst>
            <pc:docMk/>
            <pc:sldMk cId="446831463" sldId="379"/>
            <ac:spMk id="8" creationId="{FBBA6892-6A4A-ED38-4718-B24F10F65B17}"/>
          </ac:spMkLst>
        </pc:spChg>
        <pc:graphicFrameChg chg="modGraphic">
          <ac:chgData name="geonhu ma" userId="980aea49d06517b9" providerId="LiveId" clId="{F714943C-CDCE-4867-AAA0-9BE753AB1D84}" dt="2024-04-30T07:48:31.485" v="161" actId="207"/>
          <ac:graphicFrameMkLst>
            <pc:docMk/>
            <pc:sldMk cId="446831463" sldId="379"/>
            <ac:graphicFrameMk id="16" creationId="{8904FEFA-1771-343C-D986-56665F01CE6F}"/>
          </ac:graphicFrameMkLst>
        </pc:graphicFrameChg>
      </pc:sldChg>
      <pc:sldChg chg="modSp mod">
        <pc:chgData name="geonhu ma" userId="980aea49d06517b9" providerId="LiveId" clId="{F714943C-CDCE-4867-AAA0-9BE753AB1D84}" dt="2024-04-30T08:31:06.935" v="2561" actId="20577"/>
        <pc:sldMkLst>
          <pc:docMk/>
          <pc:sldMk cId="919099834" sldId="390"/>
        </pc:sldMkLst>
        <pc:spChg chg="mod">
          <ac:chgData name="geonhu ma" userId="980aea49d06517b9" providerId="LiveId" clId="{F714943C-CDCE-4867-AAA0-9BE753AB1D84}" dt="2024-04-30T08:31:06.935" v="2561" actId="20577"/>
          <ac:spMkLst>
            <pc:docMk/>
            <pc:sldMk cId="919099834" sldId="390"/>
            <ac:spMk id="2" creationId="{34132D29-8DAF-029B-7141-47BF2317B83F}"/>
          </ac:spMkLst>
        </pc:spChg>
        <pc:spChg chg="mod">
          <ac:chgData name="geonhu ma" userId="980aea49d06517b9" providerId="LiveId" clId="{F714943C-CDCE-4867-AAA0-9BE753AB1D84}" dt="2024-04-30T08:10:19.614" v="1275" actId="1076"/>
          <ac:spMkLst>
            <pc:docMk/>
            <pc:sldMk cId="919099834" sldId="390"/>
            <ac:spMk id="5" creationId="{890B837C-73BC-31FD-05C4-1F9973D95D1A}"/>
          </ac:spMkLst>
        </pc:spChg>
        <pc:spChg chg="mod">
          <ac:chgData name="geonhu ma" userId="980aea49d06517b9" providerId="LiveId" clId="{F714943C-CDCE-4867-AAA0-9BE753AB1D84}" dt="2024-04-30T08:18:42.693" v="1642" actId="20577"/>
          <ac:spMkLst>
            <pc:docMk/>
            <pc:sldMk cId="919099834" sldId="390"/>
            <ac:spMk id="8" creationId="{2E16829D-962E-D592-96FC-A8F31F2539DC}"/>
          </ac:spMkLst>
        </pc:spChg>
        <pc:spChg chg="mod">
          <ac:chgData name="geonhu ma" userId="980aea49d06517b9" providerId="LiveId" clId="{F714943C-CDCE-4867-AAA0-9BE753AB1D84}" dt="2024-04-30T08:30:37.723" v="2551" actId="14100"/>
          <ac:spMkLst>
            <pc:docMk/>
            <pc:sldMk cId="919099834" sldId="390"/>
            <ac:spMk id="12" creationId="{AEEEE3E3-537D-8C15-7B58-97F1018770DC}"/>
          </ac:spMkLst>
        </pc:spChg>
        <pc:spChg chg="mod">
          <ac:chgData name="geonhu ma" userId="980aea49d06517b9" providerId="LiveId" clId="{F714943C-CDCE-4867-AAA0-9BE753AB1D84}" dt="2024-04-30T08:08:55.804" v="1215" actId="20577"/>
          <ac:spMkLst>
            <pc:docMk/>
            <pc:sldMk cId="919099834" sldId="390"/>
            <ac:spMk id="15" creationId="{11FD2C12-3286-62E7-7DDE-8A8136DDE084}"/>
          </ac:spMkLst>
        </pc:spChg>
        <pc:spChg chg="mod">
          <ac:chgData name="geonhu ma" userId="980aea49d06517b9" providerId="LiveId" clId="{F714943C-CDCE-4867-AAA0-9BE753AB1D84}" dt="2024-04-30T08:30:32.878" v="2550" actId="1076"/>
          <ac:spMkLst>
            <pc:docMk/>
            <pc:sldMk cId="919099834" sldId="390"/>
            <ac:spMk id="16" creationId="{4B219C13-7F3D-46B1-670F-32060B3E0F95}"/>
          </ac:spMkLst>
        </pc:spChg>
      </pc:sldChg>
      <pc:sldChg chg="modSp mod">
        <pc:chgData name="geonhu ma" userId="980aea49d06517b9" providerId="LiveId" clId="{F714943C-CDCE-4867-AAA0-9BE753AB1D84}" dt="2024-04-30T07:52:08.861" v="340" actId="20577"/>
        <pc:sldMkLst>
          <pc:docMk/>
          <pc:sldMk cId="270893659" sldId="391"/>
        </pc:sldMkLst>
        <pc:spChg chg="mod">
          <ac:chgData name="geonhu ma" userId="980aea49d06517b9" providerId="LiveId" clId="{F714943C-CDCE-4867-AAA0-9BE753AB1D84}" dt="2024-04-30T07:52:08.861" v="340" actId="20577"/>
          <ac:spMkLst>
            <pc:docMk/>
            <pc:sldMk cId="270893659" sldId="391"/>
            <ac:spMk id="9" creationId="{291366CC-F0A0-592C-00E4-5FB06CADA138}"/>
          </ac:spMkLst>
        </pc:spChg>
      </pc:sldChg>
      <pc:sldChg chg="modSp mod">
        <pc:chgData name="geonhu ma" userId="980aea49d06517b9" providerId="LiveId" clId="{F714943C-CDCE-4867-AAA0-9BE753AB1D84}" dt="2024-04-30T07:52:12.601" v="342" actId="20577"/>
        <pc:sldMkLst>
          <pc:docMk/>
          <pc:sldMk cId="131826390" sldId="392"/>
        </pc:sldMkLst>
        <pc:spChg chg="mod">
          <ac:chgData name="geonhu ma" userId="980aea49d06517b9" providerId="LiveId" clId="{F714943C-CDCE-4867-AAA0-9BE753AB1D84}" dt="2024-04-30T07:52:12.601" v="342" actId="20577"/>
          <ac:spMkLst>
            <pc:docMk/>
            <pc:sldMk cId="131826390" sldId="392"/>
            <ac:spMk id="9" creationId="{291366CC-F0A0-592C-00E4-5FB06CADA138}"/>
          </ac:spMkLst>
        </pc:spChg>
      </pc:sldChg>
      <pc:sldChg chg="modSp mod">
        <pc:chgData name="geonhu ma" userId="980aea49d06517b9" providerId="LiveId" clId="{F714943C-CDCE-4867-AAA0-9BE753AB1D84}" dt="2024-04-30T08:00:27.341" v="740" actId="20577"/>
        <pc:sldMkLst>
          <pc:docMk/>
          <pc:sldMk cId="969513355" sldId="393"/>
        </pc:sldMkLst>
        <pc:spChg chg="mod">
          <ac:chgData name="geonhu ma" userId="980aea49d06517b9" providerId="LiveId" clId="{F714943C-CDCE-4867-AAA0-9BE753AB1D84}" dt="2024-04-30T08:00:27.341" v="740" actId="20577"/>
          <ac:spMkLst>
            <pc:docMk/>
            <pc:sldMk cId="969513355" sldId="393"/>
            <ac:spMk id="9" creationId="{291366CC-F0A0-592C-00E4-5FB06CADA138}"/>
          </ac:spMkLst>
        </pc:spChg>
      </pc:sldChg>
      <pc:sldChg chg="modSp mod">
        <pc:chgData name="geonhu ma" userId="980aea49d06517b9" providerId="LiveId" clId="{F714943C-CDCE-4867-AAA0-9BE753AB1D84}" dt="2024-04-30T07:52:05.621" v="338" actId="20577"/>
        <pc:sldMkLst>
          <pc:docMk/>
          <pc:sldMk cId="1847842983" sldId="395"/>
        </pc:sldMkLst>
        <pc:spChg chg="mod">
          <ac:chgData name="geonhu ma" userId="980aea49d06517b9" providerId="LiveId" clId="{F714943C-CDCE-4867-AAA0-9BE753AB1D84}" dt="2024-04-30T07:52:05.621" v="338" actId="20577"/>
          <ac:spMkLst>
            <pc:docMk/>
            <pc:sldMk cId="1847842983" sldId="395"/>
            <ac:spMk id="9" creationId="{291366CC-F0A0-592C-00E4-5FB06CADA138}"/>
          </ac:spMkLst>
        </pc:spChg>
      </pc:sldChg>
      <pc:sldChg chg="modSp mod">
        <pc:chgData name="geonhu ma" userId="980aea49d06517b9" providerId="LiveId" clId="{F714943C-CDCE-4867-AAA0-9BE753AB1D84}" dt="2024-04-30T07:53:53.205" v="533" actId="20577"/>
        <pc:sldMkLst>
          <pc:docMk/>
          <pc:sldMk cId="2455005276" sldId="398"/>
        </pc:sldMkLst>
        <pc:spChg chg="mod">
          <ac:chgData name="geonhu ma" userId="980aea49d06517b9" providerId="LiveId" clId="{F714943C-CDCE-4867-AAA0-9BE753AB1D84}" dt="2024-04-30T07:52:16.253" v="344" actId="20577"/>
          <ac:spMkLst>
            <pc:docMk/>
            <pc:sldMk cId="2455005276" sldId="398"/>
            <ac:spMk id="9" creationId="{291366CC-F0A0-592C-00E4-5FB06CADA138}"/>
          </ac:spMkLst>
        </pc:spChg>
        <pc:spChg chg="mod">
          <ac:chgData name="geonhu ma" userId="980aea49d06517b9" providerId="LiveId" clId="{F714943C-CDCE-4867-AAA0-9BE753AB1D84}" dt="2024-04-30T07:53:53.205" v="533" actId="20577"/>
          <ac:spMkLst>
            <pc:docMk/>
            <pc:sldMk cId="2455005276" sldId="398"/>
            <ac:spMk id="47" creationId="{B12AEDD0-B636-8138-F188-1F8A74350141}"/>
          </ac:spMkLst>
        </pc:spChg>
      </pc:sldChg>
      <pc:sldChg chg="del">
        <pc:chgData name="geonhu ma" userId="980aea49d06517b9" providerId="LiveId" clId="{F714943C-CDCE-4867-AAA0-9BE753AB1D84}" dt="2024-04-30T07:50:37.784" v="200" actId="2696"/>
        <pc:sldMkLst>
          <pc:docMk/>
          <pc:sldMk cId="1096244006" sldId="400"/>
        </pc:sldMkLst>
      </pc:sldChg>
      <pc:sldChg chg="modSp mod">
        <pc:chgData name="geonhu ma" userId="980aea49d06517b9" providerId="LiveId" clId="{F714943C-CDCE-4867-AAA0-9BE753AB1D84}" dt="2024-04-30T07:51:57.320" v="334" actId="20577"/>
        <pc:sldMkLst>
          <pc:docMk/>
          <pc:sldMk cId="2106547729" sldId="401"/>
        </pc:sldMkLst>
        <pc:spChg chg="mod">
          <ac:chgData name="geonhu ma" userId="980aea49d06517b9" providerId="LiveId" clId="{F714943C-CDCE-4867-AAA0-9BE753AB1D84}" dt="2024-04-30T07:51:57.320" v="334" actId="20577"/>
          <ac:spMkLst>
            <pc:docMk/>
            <pc:sldMk cId="2106547729" sldId="401"/>
            <ac:spMk id="3" creationId="{7BC136E5-7952-3B0E-768B-7DDA5F43CE49}"/>
          </ac:spMkLst>
        </pc:spChg>
        <pc:spChg chg="mod">
          <ac:chgData name="geonhu ma" userId="980aea49d06517b9" providerId="LiveId" clId="{F714943C-CDCE-4867-AAA0-9BE753AB1D84}" dt="2024-04-30T07:51:25.924" v="213" actId="20577"/>
          <ac:spMkLst>
            <pc:docMk/>
            <pc:sldMk cId="2106547729" sldId="401"/>
            <ac:spMk id="9" creationId="{291366CC-F0A0-592C-00E4-5FB06CADA138}"/>
          </ac:spMkLst>
        </pc:spChg>
        <pc:spChg chg="mod">
          <ac:chgData name="geonhu ma" userId="980aea49d06517b9" providerId="LiveId" clId="{F714943C-CDCE-4867-AAA0-9BE753AB1D84}" dt="2024-04-30T07:51:29.371" v="219" actId="20577"/>
          <ac:spMkLst>
            <pc:docMk/>
            <pc:sldMk cId="2106547729" sldId="401"/>
            <ac:spMk id="548" creationId="{00000000-0000-0000-0000-000000000000}"/>
          </ac:spMkLst>
        </pc:spChg>
      </pc:sldChg>
      <pc:sldChg chg="del">
        <pc:chgData name="geonhu ma" userId="980aea49d06517b9" providerId="LiveId" clId="{F714943C-CDCE-4867-AAA0-9BE753AB1D84}" dt="2024-04-30T07:48:07.466" v="158" actId="2696"/>
        <pc:sldMkLst>
          <pc:docMk/>
          <pc:sldMk cId="4133310083" sldId="402"/>
        </pc:sldMkLst>
      </pc:sldChg>
      <pc:sldChg chg="modSp mod">
        <pc:chgData name="geonhu ma" userId="980aea49d06517b9" providerId="LiveId" clId="{F714943C-CDCE-4867-AAA0-9BE753AB1D84}" dt="2024-04-30T08:03:33.420" v="954" actId="20577"/>
        <pc:sldMkLst>
          <pc:docMk/>
          <pc:sldMk cId="1146548476" sldId="405"/>
        </pc:sldMkLst>
        <pc:spChg chg="mod">
          <ac:chgData name="geonhu ma" userId="980aea49d06517b9" providerId="LiveId" clId="{F714943C-CDCE-4867-AAA0-9BE753AB1D84}" dt="2024-04-30T08:03:33.420" v="954" actId="20577"/>
          <ac:spMkLst>
            <pc:docMk/>
            <pc:sldMk cId="1146548476" sldId="405"/>
            <ac:spMk id="8" creationId="{FBBA6892-6A4A-ED38-4718-B24F10F65B17}"/>
          </ac:spMkLst>
        </pc:spChg>
        <pc:spChg chg="mod">
          <ac:chgData name="geonhu ma" userId="980aea49d06517b9" providerId="LiveId" clId="{F714943C-CDCE-4867-AAA0-9BE753AB1D84}" dt="2024-04-30T07:51:15.220" v="203" actId="20577"/>
          <ac:spMkLst>
            <pc:docMk/>
            <pc:sldMk cId="1146548476" sldId="405"/>
            <ac:spMk id="9" creationId="{291366CC-F0A0-592C-00E4-5FB06CADA138}"/>
          </ac:spMkLst>
        </pc:spChg>
      </pc:sldChg>
      <pc:sldChg chg="modSp">
        <pc:chgData name="geonhu ma" userId="980aea49d06517b9" providerId="LiveId" clId="{F714943C-CDCE-4867-AAA0-9BE753AB1D84}" dt="2024-04-30T07:48:41.354" v="167" actId="20577"/>
        <pc:sldMkLst>
          <pc:docMk/>
          <pc:sldMk cId="3238021431" sldId="408"/>
        </pc:sldMkLst>
        <pc:spChg chg="mod">
          <ac:chgData name="geonhu ma" userId="980aea49d06517b9" providerId="LiveId" clId="{F714943C-CDCE-4867-AAA0-9BE753AB1D84}" dt="2024-04-30T07:48:41.354" v="167" actId="20577"/>
          <ac:spMkLst>
            <pc:docMk/>
            <pc:sldMk cId="3238021431" sldId="408"/>
            <ac:spMk id="583" creationId="{00000000-0000-0000-0000-000000000000}"/>
          </ac:spMkLst>
        </pc:spChg>
      </pc:sldChg>
      <pc:sldChg chg="modSp">
        <pc:chgData name="geonhu ma" userId="980aea49d06517b9" providerId="LiveId" clId="{F714943C-CDCE-4867-AAA0-9BE753AB1D84}" dt="2024-04-30T07:52:00.417" v="336" actId="20577"/>
        <pc:sldMkLst>
          <pc:docMk/>
          <pc:sldMk cId="1627165354" sldId="409"/>
        </pc:sldMkLst>
        <pc:spChg chg="mod">
          <ac:chgData name="geonhu ma" userId="980aea49d06517b9" providerId="LiveId" clId="{F714943C-CDCE-4867-AAA0-9BE753AB1D84}" dt="2024-04-30T07:52:00.417" v="336" actId="20577"/>
          <ac:spMkLst>
            <pc:docMk/>
            <pc:sldMk cId="1627165354" sldId="409"/>
            <ac:spMk id="583" creationId="{00000000-0000-0000-0000-000000000000}"/>
          </ac:spMkLst>
        </pc:spChg>
      </pc:sldChg>
      <pc:sldChg chg="modSp">
        <pc:chgData name="geonhu ma" userId="980aea49d06517b9" providerId="LiveId" clId="{F714943C-CDCE-4867-AAA0-9BE753AB1D84}" dt="2024-04-30T08:00:14.349" v="708" actId="20577"/>
        <pc:sldMkLst>
          <pc:docMk/>
          <pc:sldMk cId="2500858306" sldId="410"/>
        </pc:sldMkLst>
        <pc:spChg chg="mod">
          <ac:chgData name="geonhu ma" userId="980aea49d06517b9" providerId="LiveId" clId="{F714943C-CDCE-4867-AAA0-9BE753AB1D84}" dt="2024-04-30T08:00:14.349" v="708" actId="20577"/>
          <ac:spMkLst>
            <pc:docMk/>
            <pc:sldMk cId="2500858306" sldId="410"/>
            <ac:spMk id="583" creationId="{00000000-0000-0000-0000-000000000000}"/>
          </ac:spMkLst>
        </pc:spChg>
      </pc:sldChg>
      <pc:sldChg chg="modSp mod">
        <pc:chgData name="geonhu ma" userId="980aea49d06517b9" providerId="LiveId" clId="{F714943C-CDCE-4867-AAA0-9BE753AB1D84}" dt="2024-04-30T08:00:44.633" v="806" actId="20577"/>
        <pc:sldMkLst>
          <pc:docMk/>
          <pc:sldMk cId="4029126407" sldId="417"/>
        </pc:sldMkLst>
        <pc:spChg chg="mod">
          <ac:chgData name="geonhu ma" userId="980aea49d06517b9" providerId="LiveId" clId="{F714943C-CDCE-4867-AAA0-9BE753AB1D84}" dt="2024-04-30T07:17:58.185" v="0"/>
          <ac:spMkLst>
            <pc:docMk/>
            <pc:sldMk cId="4029126407" sldId="417"/>
            <ac:spMk id="8" creationId="{8E182748-7F9D-26D6-2C72-C703D4DDB767}"/>
          </ac:spMkLst>
        </pc:spChg>
        <pc:spChg chg="mod">
          <ac:chgData name="geonhu ma" userId="980aea49d06517b9" providerId="LiveId" clId="{F714943C-CDCE-4867-AAA0-9BE753AB1D84}" dt="2024-04-30T08:00:34.703" v="772" actId="20577"/>
          <ac:spMkLst>
            <pc:docMk/>
            <pc:sldMk cId="4029126407" sldId="417"/>
            <ac:spMk id="9" creationId="{291366CC-F0A0-592C-00E4-5FB06CADA138}"/>
          </ac:spMkLst>
        </pc:spChg>
        <pc:spChg chg="mod">
          <ac:chgData name="geonhu ma" userId="980aea49d06517b9" providerId="LiveId" clId="{F714943C-CDCE-4867-AAA0-9BE753AB1D84}" dt="2024-04-30T08:00:44.633" v="806" actId="20577"/>
          <ac:spMkLst>
            <pc:docMk/>
            <pc:sldMk cId="4029126407" sldId="417"/>
            <ac:spMk id="15" creationId="{13C4DB67-A635-2407-DD30-F1681C7BB640}"/>
          </ac:spMkLst>
        </pc:spChg>
      </pc:sldChg>
      <pc:sldChg chg="del">
        <pc:chgData name="geonhu ma" userId="980aea49d06517b9" providerId="LiveId" clId="{F714943C-CDCE-4867-AAA0-9BE753AB1D84}" dt="2024-04-30T07:51:06.599" v="201" actId="2696"/>
        <pc:sldMkLst>
          <pc:docMk/>
          <pc:sldMk cId="2172720480" sldId="418"/>
        </pc:sldMkLst>
      </pc:sldChg>
      <pc:sldChg chg="addSp delSp modSp add del mod">
        <pc:chgData name="geonhu ma" userId="980aea49d06517b9" providerId="LiveId" clId="{F714943C-CDCE-4867-AAA0-9BE753AB1D84}" dt="2024-04-30T07:38:28.833" v="61" actId="47"/>
        <pc:sldMkLst>
          <pc:docMk/>
          <pc:sldMk cId="877544831" sldId="419"/>
        </pc:sldMkLst>
        <pc:spChg chg="del">
          <ac:chgData name="geonhu ma" userId="980aea49d06517b9" providerId="LiveId" clId="{F714943C-CDCE-4867-AAA0-9BE753AB1D84}" dt="2024-04-30T07:18:39.976" v="4" actId="478"/>
          <ac:spMkLst>
            <pc:docMk/>
            <pc:sldMk cId="877544831" sldId="419"/>
            <ac:spMk id="3" creationId="{08513863-85D1-0DA3-2BEE-E569821C6213}"/>
          </ac:spMkLst>
        </pc:spChg>
        <pc:spChg chg="del">
          <ac:chgData name="geonhu ma" userId="980aea49d06517b9" providerId="LiveId" clId="{F714943C-CDCE-4867-AAA0-9BE753AB1D84}" dt="2024-04-30T07:18:39.230" v="3" actId="478"/>
          <ac:spMkLst>
            <pc:docMk/>
            <pc:sldMk cId="877544831" sldId="419"/>
            <ac:spMk id="8" creationId="{FBBA6892-6A4A-ED38-4718-B24F10F65B17}"/>
          </ac:spMkLst>
        </pc:spChg>
        <pc:spChg chg="del">
          <ac:chgData name="geonhu ma" userId="980aea49d06517b9" providerId="LiveId" clId="{F714943C-CDCE-4867-AAA0-9BE753AB1D84}" dt="2024-04-30T07:18:38.635" v="2" actId="478"/>
          <ac:spMkLst>
            <pc:docMk/>
            <pc:sldMk cId="877544831" sldId="419"/>
            <ac:spMk id="17" creationId="{AEDD2033-5A1C-8D6C-587C-A75FA8C196F9}"/>
          </ac:spMkLst>
        </pc:spChg>
        <pc:graphicFrameChg chg="add del mod modGraphic">
          <ac:chgData name="geonhu ma" userId="980aea49d06517b9" providerId="LiveId" clId="{F714943C-CDCE-4867-AAA0-9BE753AB1D84}" dt="2024-04-30T07:38:25.159" v="60" actId="6549"/>
          <ac:graphicFrameMkLst>
            <pc:docMk/>
            <pc:sldMk cId="877544831" sldId="419"/>
            <ac:graphicFrameMk id="2" creationId="{8F4488D1-F2BA-EC26-C433-D7BB32A98F7F}"/>
          </ac:graphicFrameMkLst>
        </pc:graphicFrameChg>
      </pc:sldChg>
      <pc:sldChg chg="addSp delSp modSp add mod">
        <pc:chgData name="geonhu ma" userId="980aea49d06517b9" providerId="LiveId" clId="{F714943C-CDCE-4867-AAA0-9BE753AB1D84}" dt="2024-04-30T08:03:17.565" v="949" actId="20577"/>
        <pc:sldMkLst>
          <pc:docMk/>
          <pc:sldMk cId="1945321455" sldId="419"/>
        </pc:sldMkLst>
        <pc:spChg chg="del">
          <ac:chgData name="geonhu ma" userId="980aea49d06517b9" providerId="LiveId" clId="{F714943C-CDCE-4867-AAA0-9BE753AB1D84}" dt="2024-04-30T07:39:48.070" v="123" actId="21"/>
          <ac:spMkLst>
            <pc:docMk/>
            <pc:sldMk cId="1945321455" sldId="419"/>
            <ac:spMk id="2" creationId="{B3ED2BB7-F951-972C-CF1D-7E035CEC60DB}"/>
          </ac:spMkLst>
        </pc:spChg>
        <pc:spChg chg="mod">
          <ac:chgData name="geonhu ma" userId="980aea49d06517b9" providerId="LiveId" clId="{F714943C-CDCE-4867-AAA0-9BE753AB1D84}" dt="2024-04-30T08:01:18.871" v="811" actId="14100"/>
          <ac:spMkLst>
            <pc:docMk/>
            <pc:sldMk cId="1945321455" sldId="419"/>
            <ac:spMk id="3" creationId="{08513863-85D1-0DA3-2BEE-E569821C6213}"/>
          </ac:spMkLst>
        </pc:spChg>
        <pc:spChg chg="add mod">
          <ac:chgData name="geonhu ma" userId="980aea49d06517b9" providerId="LiveId" clId="{F714943C-CDCE-4867-AAA0-9BE753AB1D84}" dt="2024-04-30T08:01:10.606" v="809" actId="688"/>
          <ac:spMkLst>
            <pc:docMk/>
            <pc:sldMk cId="1945321455" sldId="419"/>
            <ac:spMk id="4" creationId="{AB4C7AC4-5FFE-AC04-FA4D-7B05D5D2A5CE}"/>
          </ac:spMkLst>
        </pc:spChg>
        <pc:spChg chg="mod">
          <ac:chgData name="geonhu ma" userId="980aea49d06517b9" providerId="LiveId" clId="{F714943C-CDCE-4867-AAA0-9BE753AB1D84}" dt="2024-04-30T08:03:17.565" v="949" actId="20577"/>
          <ac:spMkLst>
            <pc:docMk/>
            <pc:sldMk cId="1945321455" sldId="419"/>
            <ac:spMk id="8" creationId="{FBBA6892-6A4A-ED38-4718-B24F10F65B17}"/>
          </ac:spMkLst>
        </pc:spChg>
        <pc:spChg chg="mod">
          <ac:chgData name="geonhu ma" userId="980aea49d06517b9" providerId="LiveId" clId="{F714943C-CDCE-4867-AAA0-9BE753AB1D84}" dt="2024-04-30T07:59:22.799" v="656" actId="20577"/>
          <ac:spMkLst>
            <pc:docMk/>
            <pc:sldMk cId="1945321455" sldId="419"/>
            <ac:spMk id="9" creationId="{291366CC-F0A0-592C-00E4-5FB06CADA138}"/>
          </ac:spMkLst>
        </pc:spChg>
        <pc:spChg chg="del">
          <ac:chgData name="geonhu ma" userId="980aea49d06517b9" providerId="LiveId" clId="{F714943C-CDCE-4867-AAA0-9BE753AB1D84}" dt="2024-04-30T08:01:14.989" v="810" actId="478"/>
          <ac:spMkLst>
            <pc:docMk/>
            <pc:sldMk cId="1945321455" sldId="419"/>
            <ac:spMk id="17" creationId="{AEDD2033-5A1C-8D6C-587C-A75FA8C196F9}"/>
          </ac:spMkLst>
        </pc:spChg>
        <pc:spChg chg="mod">
          <ac:chgData name="geonhu ma" userId="980aea49d06517b9" providerId="LiveId" clId="{F714943C-CDCE-4867-AAA0-9BE753AB1D84}" dt="2024-04-30T07:59:35.100" v="658" actId="20577"/>
          <ac:spMkLst>
            <pc:docMk/>
            <pc:sldMk cId="1945321455" sldId="419"/>
            <ac:spMk id="548" creationId="{00000000-0000-0000-0000-000000000000}"/>
          </ac:spMkLst>
        </pc:spChg>
        <pc:graphicFrameChg chg="modGraphic">
          <ac:chgData name="geonhu ma" userId="980aea49d06517b9" providerId="LiveId" clId="{F714943C-CDCE-4867-AAA0-9BE753AB1D84}" dt="2024-04-30T07:39:30.427" v="86" actId="207"/>
          <ac:graphicFrameMkLst>
            <pc:docMk/>
            <pc:sldMk cId="1945321455" sldId="419"/>
            <ac:graphicFrameMk id="16" creationId="{8904FEFA-1771-343C-D986-56665F01CE6F}"/>
          </ac:graphicFrameMkLst>
        </pc:graphicFrameChg>
      </pc:sldChg>
      <pc:sldChg chg="modSp add del mod">
        <pc:chgData name="geonhu ma" userId="980aea49d06517b9" providerId="LiveId" clId="{F714943C-CDCE-4867-AAA0-9BE753AB1D84}" dt="2024-04-30T07:38:40.158" v="65"/>
        <pc:sldMkLst>
          <pc:docMk/>
          <pc:sldMk cId="3964932608" sldId="419"/>
        </pc:sldMkLst>
        <pc:graphicFrameChg chg="modGraphic">
          <ac:chgData name="geonhu ma" userId="980aea49d06517b9" providerId="LiveId" clId="{F714943C-CDCE-4867-AAA0-9BE753AB1D84}" dt="2024-04-30T07:38:39.558" v="64" actId="14734"/>
          <ac:graphicFrameMkLst>
            <pc:docMk/>
            <pc:sldMk cId="3964932608" sldId="419"/>
            <ac:graphicFrameMk id="16" creationId="{8904FEFA-1771-343C-D986-56665F01CE6F}"/>
          </ac:graphicFrameMkLst>
        </pc:graphicFrameChg>
      </pc:sldChg>
      <pc:sldChg chg="add del setBg">
        <pc:chgData name="geonhu ma" userId="980aea49d06517b9" providerId="LiveId" clId="{F714943C-CDCE-4867-AAA0-9BE753AB1D84}" dt="2024-04-30T07:48:52.913" v="169" actId="2696"/>
        <pc:sldMkLst>
          <pc:docMk/>
          <pc:sldMk cId="458166941" sldId="420"/>
        </pc:sldMkLst>
      </pc:sldChg>
      <pc:sldChg chg="add del setBg">
        <pc:chgData name="geonhu ma" userId="980aea49d06517b9" providerId="LiveId" clId="{F714943C-CDCE-4867-AAA0-9BE753AB1D84}" dt="2024-04-30T07:50:06.810" v="176" actId="2696"/>
        <pc:sldMkLst>
          <pc:docMk/>
          <pc:sldMk cId="619026838" sldId="420"/>
        </pc:sldMkLst>
      </pc:sldChg>
      <pc:sldChg chg="add del setBg">
        <pc:chgData name="geonhu ma" userId="980aea49d06517b9" providerId="LiveId" clId="{F714943C-CDCE-4867-AAA0-9BE753AB1D84}" dt="2024-04-30T07:49:37.109" v="174"/>
        <pc:sldMkLst>
          <pc:docMk/>
          <pc:sldMk cId="152898877" sldId="421"/>
        </pc:sldMkLst>
      </pc:sldChg>
      <pc:sldChg chg="add del setBg">
        <pc:chgData name="geonhu ma" userId="980aea49d06517b9" providerId="LiveId" clId="{F714943C-CDCE-4867-AAA0-9BE753AB1D84}" dt="2024-04-30T07:49:31.601" v="172"/>
        <pc:sldMkLst>
          <pc:docMk/>
          <pc:sldMk cId="4075482970" sldId="421"/>
        </pc:sldMkLst>
      </pc:sldChg>
      <pc:sldChg chg="modSp add ord">
        <pc:chgData name="geonhu ma" userId="980aea49d06517b9" providerId="LiveId" clId="{F714943C-CDCE-4867-AAA0-9BE753AB1D84}" dt="2024-04-30T07:50:20.609" v="199" actId="20577"/>
        <pc:sldMkLst>
          <pc:docMk/>
          <pc:sldMk cId="4258785648" sldId="421"/>
        </pc:sldMkLst>
        <pc:spChg chg="mod">
          <ac:chgData name="geonhu ma" userId="980aea49d06517b9" providerId="LiveId" clId="{F714943C-CDCE-4867-AAA0-9BE753AB1D84}" dt="2024-04-30T07:50:20.609" v="199" actId="20577"/>
          <ac:spMkLst>
            <pc:docMk/>
            <pc:sldMk cId="4258785648" sldId="421"/>
            <ac:spMk id="583" creationId="{00000000-0000-0000-0000-000000000000}"/>
          </ac:spMkLst>
        </pc:spChg>
      </pc:sldChg>
      <pc:sldChg chg="modSp add ord">
        <pc:chgData name="geonhu ma" userId="980aea49d06517b9" providerId="LiveId" clId="{F714943C-CDCE-4867-AAA0-9BE753AB1D84}" dt="2024-04-30T07:58:53.493" v="610" actId="20577"/>
        <pc:sldMkLst>
          <pc:docMk/>
          <pc:sldMk cId="3006060707" sldId="422"/>
        </pc:sldMkLst>
        <pc:spChg chg="mod">
          <ac:chgData name="geonhu ma" userId="980aea49d06517b9" providerId="LiveId" clId="{F714943C-CDCE-4867-AAA0-9BE753AB1D84}" dt="2024-04-30T07:58:53.493" v="610" actId="20577"/>
          <ac:spMkLst>
            <pc:docMk/>
            <pc:sldMk cId="3006060707" sldId="422"/>
            <ac:spMk id="583" creationId="{00000000-0000-0000-0000-000000000000}"/>
          </ac:spMkLst>
        </pc:spChg>
      </pc:sldChg>
      <pc:sldChg chg="new del">
        <pc:chgData name="geonhu ma" userId="980aea49d06517b9" providerId="LiveId" clId="{F714943C-CDCE-4867-AAA0-9BE753AB1D84}" dt="2024-04-30T08:38:44.798" v="2563" actId="680"/>
        <pc:sldMkLst>
          <pc:docMk/>
          <pc:sldMk cId="2721538154" sldId="423"/>
        </pc:sldMkLst>
      </pc:sldChg>
      <pc:sldChg chg="addSp delSp modSp add mod">
        <pc:chgData name="geonhu ma" userId="980aea49d06517b9" providerId="LiveId" clId="{F714943C-CDCE-4867-AAA0-9BE753AB1D84}" dt="2024-04-30T08:40:26.189" v="2643"/>
        <pc:sldMkLst>
          <pc:docMk/>
          <pc:sldMk cId="3438377480" sldId="423"/>
        </pc:sldMkLst>
        <pc:spChg chg="del mod">
          <ac:chgData name="geonhu ma" userId="980aea49d06517b9" providerId="LiveId" clId="{F714943C-CDCE-4867-AAA0-9BE753AB1D84}" dt="2024-04-30T08:40:26.189" v="2643"/>
          <ac:spMkLst>
            <pc:docMk/>
            <pc:sldMk cId="3438377480" sldId="423"/>
            <ac:spMk id="2" creationId="{B3ED2BB7-F951-972C-CF1D-7E035CEC60DB}"/>
          </ac:spMkLst>
        </pc:spChg>
        <pc:spChg chg="del">
          <ac:chgData name="geonhu ma" userId="980aea49d06517b9" providerId="LiveId" clId="{F714943C-CDCE-4867-AAA0-9BE753AB1D84}" dt="2024-04-30T08:39:48.991" v="2595" actId="478"/>
          <ac:spMkLst>
            <pc:docMk/>
            <pc:sldMk cId="3438377480" sldId="423"/>
            <ac:spMk id="3" creationId="{08513863-85D1-0DA3-2BEE-E569821C6213}"/>
          </ac:spMkLst>
        </pc:spChg>
        <pc:spChg chg="del">
          <ac:chgData name="geonhu ma" userId="980aea49d06517b9" providerId="LiveId" clId="{F714943C-CDCE-4867-AAA0-9BE753AB1D84}" dt="2024-04-30T08:39:50.422" v="2597" actId="478"/>
          <ac:spMkLst>
            <pc:docMk/>
            <pc:sldMk cId="3438377480" sldId="423"/>
            <ac:spMk id="8" creationId="{FBBA6892-6A4A-ED38-4718-B24F10F65B17}"/>
          </ac:spMkLst>
        </pc:spChg>
        <pc:spChg chg="del">
          <ac:chgData name="geonhu ma" userId="980aea49d06517b9" providerId="LiveId" clId="{F714943C-CDCE-4867-AAA0-9BE753AB1D84}" dt="2024-04-30T08:39:48.354" v="2594" actId="478"/>
          <ac:spMkLst>
            <pc:docMk/>
            <pc:sldMk cId="3438377480" sldId="423"/>
            <ac:spMk id="17" creationId="{AEDD2033-5A1C-8D6C-587C-A75FA8C196F9}"/>
          </ac:spMkLst>
        </pc:spChg>
        <pc:spChg chg="mod">
          <ac:chgData name="geonhu ma" userId="980aea49d06517b9" providerId="LiveId" clId="{F714943C-CDCE-4867-AAA0-9BE753AB1D84}" dt="2024-04-30T08:40:10.503" v="2615" actId="20577"/>
          <ac:spMkLst>
            <pc:docMk/>
            <pc:sldMk cId="3438377480" sldId="423"/>
            <ac:spMk id="548" creationId="{00000000-0000-0000-0000-000000000000}"/>
          </ac:spMkLst>
        </pc:spChg>
        <pc:graphicFrameChg chg="del">
          <ac:chgData name="geonhu ma" userId="980aea49d06517b9" providerId="LiveId" clId="{F714943C-CDCE-4867-AAA0-9BE753AB1D84}" dt="2024-04-30T08:39:46.838" v="2593" actId="478"/>
          <ac:graphicFrameMkLst>
            <pc:docMk/>
            <pc:sldMk cId="3438377480" sldId="423"/>
            <ac:graphicFrameMk id="16" creationId="{8904FEFA-1771-343C-D986-56665F01CE6F}"/>
          </ac:graphicFrameMkLst>
        </pc:graphicFrameChg>
        <pc:picChg chg="add mod">
          <ac:chgData name="geonhu ma" userId="980aea49d06517b9" providerId="LiveId" clId="{F714943C-CDCE-4867-AAA0-9BE753AB1D84}" dt="2024-04-30T08:40:25.918" v="2641" actId="1076"/>
          <ac:picMkLst>
            <pc:docMk/>
            <pc:sldMk cId="3438377480" sldId="423"/>
            <ac:picMk id="6" creationId="{74786454-FA09-6764-A2A0-3AA39786B9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795AF-B580-0EE4-89A7-D2926E5EB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827494" y="685801"/>
            <a:ext cx="1649206" cy="2554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384CD-CAC2-47AC-AB29-49A7C5B75D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9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744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31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3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38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709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452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9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48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1588ae0e4b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1588ae0e4b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097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694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306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558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259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634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473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208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35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70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1588ae0e4b_0_1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1588ae0e4b_0_1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746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26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40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30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1588ae0e4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1588ae0e4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618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662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611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1588ae0e4b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1588ae0e4b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764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982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530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8f21fa35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f8f21fa35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75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2.xml"/><Relationship Id="rId5" Type="http://schemas.openxmlformats.org/officeDocument/2006/relationships/slide" Target="../slides/slide9.xml"/><Relationship Id="rId4" Type="http://schemas.openxmlformats.org/officeDocument/2006/relationships/slide" Target="../slides/slide3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9.xml"/><Relationship Id="rId4" Type="http://schemas.openxmlformats.org/officeDocument/2006/relationships/slide" Target="../slides/slide3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19430A-F000-0ECD-60EB-CEA6CBA53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B49AB-A543-82CE-B945-45C5C131E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9D5A43-4850-4744-CFAA-5EDAD8806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5947A-1855-877F-D259-E10888EE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3994A-6E35-4579-80C7-54842D51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4B934-3928-9E0A-499E-D1D97CFB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8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3F7E2-F0DF-703A-4630-D4660270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1D5F9-211A-F971-73A0-52BAEC638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51616-B49B-A6D2-F82C-D2A45CE1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648A3-7215-DE13-B42C-081CB2F4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0288A-7554-8280-E81D-37C1C155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4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0137D-7076-D4F0-9295-109DA804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EEAEB8-505A-0770-8F1B-7920D94DB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4D88DA-7151-2C38-EE2B-C20904AB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F0376-CA69-64C0-E2E5-BCE9095F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5B271-42E1-EA5A-560A-04F48DAE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88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75A8A-4BA0-237D-EB18-03BDF76D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44DD8-5C7C-A9D1-C506-F12C8036B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DF230-F3AB-42FA-469E-CA01B3618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FC872-8F04-E571-BFAC-A32A3287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AC0BE5-3A50-AA19-8FE6-11FAAB15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339AB2-AEDC-E26A-2B0A-7E19060F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95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89683-7F9D-8B64-FD01-D167EE48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67FB47-926D-F13C-8A75-0DA7DEE24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0E7A3B-7FB1-F75D-40E6-627431D69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605264-E57D-811B-F2FA-A68465E01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2767FC-6F83-A113-DA70-8F6D06250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E97546-675D-B9C1-174B-56986A90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C7D585-C225-F247-351E-845085FD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AE1987-6127-7535-B85E-3F1621C2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95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ECA76-12BC-A2E0-F6AD-AD981BF5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3D982A-E6E7-C75B-9C93-8686D6BB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F03E09-49D8-055D-011A-CE73CD52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2699AB-DF25-C35A-80D7-23C6643C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085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D673B1-CD0D-166F-872B-AD1EEF93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DAFCE3-2C71-A798-8A33-778F3C81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98BBE-6488-0EEA-1566-254C040C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35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4537E-9986-C7BF-23AC-4DC1850B0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720F8-479F-37E9-1D82-C0F00D13E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900298-996D-4603-2477-7DA6BFABC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0530A8-C312-DDFE-E98B-D1EA1523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FEC8D-5BC7-6A67-BDC9-C98E66DD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F8EC80-1BAE-F9E3-AFB9-77F524E0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5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8D5AD-C0DC-0B47-C6B6-5CFE386D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37BF86-1EB7-F9B6-4E17-A32538614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527511-7632-C1AC-5F91-D4CAB3C60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5D53EB-DEE6-862B-08D4-93C5CCF1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EBAE6C-2AB8-7789-05E1-CB00D8E7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5F3FC4-2E79-5E76-67FE-14AD605A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22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75092-681F-CAB5-5E32-1813C073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B1F1DE-98F3-AC1C-85BD-C3D50199F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6033-993B-33F8-25BF-A0E14EFF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11C33-E548-BA16-4302-1341ECD4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34E48-910E-8369-2FAA-A715D3CD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5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05A0A3-0EB9-9295-33EC-003DFB65C8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05DE0-6703-82A7-68B4-E9A009F3E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C2A9D7-A0EF-386B-4B8D-4B8A34508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9BDD8-1C41-802D-39A4-9735BACE4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4B8D3-D93A-8648-16FF-9D716221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7F9AC-6040-B971-5F63-D96066AC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8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rId4" action="ppaction://hlinksldjump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rId4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" action="ppaction://noaction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rId5" action="ppaction://hlinksldjump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rId5" action="ppaction://hlinksldjump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16987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05A0A3-0EB9-9295-33EC-003DFB65C8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96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07344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040897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14AC51-17AD-19A4-D14B-0E4FB7FBD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76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E8A3F0-0545-B641-CD0F-434109E90E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14AC51-17AD-19A4-D14B-0E4FB7FBD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rId4" action="ppaction://hlinksldjump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rId4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" action="ppaction://noaction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rId5" action="ppaction://hlinksldjump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rId5" action="ppaction://hlinksldjump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247684-A4B2-283A-6E8E-30E0B157D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5470" y="13008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7D8575-031C-4125-9C49-88ADCDA93C5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90" r:id="rId9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8F2D5C-8F9A-15C1-C117-53DA9D1E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9BE47-DE80-9E5D-7F58-D32259673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8F8A5-7F63-35CE-0CB8-AE9F41D32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F0CEE-4281-9169-7353-E41B0A85E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4DCBE-E828-9CEB-6422-E35888ED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430" y="6842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22F48E-5E6D-4E04-B2F7-E8D2E31A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7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4.xml"/><Relationship Id="rId4" Type="http://schemas.openxmlformats.org/officeDocument/2006/relationships/slide" Target="slide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DC06F22-426F-5C7D-8C54-494DEDD39914}"/>
              </a:ext>
            </a:extLst>
          </p:cNvPr>
          <p:cNvSpPr/>
          <p:nvPr/>
        </p:nvSpPr>
        <p:spPr>
          <a:xfrm>
            <a:off x="709060" y="1582615"/>
            <a:ext cx="7725880" cy="217261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0000"/>
                </a:schemeClr>
              </a:solidFill>
            </a:endParaRPr>
          </a:p>
        </p:txBody>
      </p:sp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5887329" y="1086295"/>
            <a:ext cx="2561678" cy="333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UBION 10</a:t>
            </a:r>
            <a:r>
              <a:rPr lang="ko-KR" altLang="en-US" sz="1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 </a:t>
            </a:r>
            <a:br>
              <a:rPr lang="en-US" altLang="ko-KR" sz="1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</a:t>
            </a:r>
            <a:endParaRPr sz="1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1"/>
          </p:nvPr>
        </p:nvSpPr>
        <p:spPr>
          <a:xfrm>
            <a:off x="6126480" y="3917440"/>
            <a:ext cx="2322527" cy="511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이츠리츠</a:t>
            </a:r>
            <a:r>
              <a:rPr lang="en-US" altLang="ko-KR" sz="1300" b="1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(IT’s REITs)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김서희</a:t>
            </a:r>
            <a:r>
              <a:rPr lang="en-US" altLang="ko-KR" b="1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dirty="0" err="1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마건후</a:t>
            </a:r>
            <a:endParaRPr b="1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6468F-2A9D-B84A-37CA-1379A4EF6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4048A-6F44-098C-ECEC-EFB13CDDEE7E}"/>
              </a:ext>
            </a:extLst>
          </p:cNvPr>
          <p:cNvSpPr txBox="1"/>
          <p:nvPr/>
        </p:nvSpPr>
        <p:spPr>
          <a:xfrm>
            <a:off x="723128" y="1982165"/>
            <a:ext cx="7725879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spc="-15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 수익률이 </a:t>
            </a:r>
            <a:r>
              <a:rPr lang="en-US" altLang="ko-KR" sz="2500" b="1" spc="-15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spc="-15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2500" b="1" spc="-15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수익률에 미치는 영향 검증</a:t>
            </a:r>
            <a:endParaRPr lang="en-US" altLang="ko-KR" sz="2500" b="1" spc="-15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출처</a:t>
            </a:r>
            <a:r>
              <a:rPr lang="en-US" altLang="ko-KR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  <a:r>
              <a:rPr lang="ko-KR" altLang="en-US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대신증권 </a:t>
            </a:r>
            <a:r>
              <a:rPr lang="en-US" altLang="ko-KR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Research Center</a:t>
            </a:r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39D28-C1F2-7E1E-1F0F-E64B06E3E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E9A202-8744-DA91-9337-3EF287560D33}"/>
              </a:ext>
            </a:extLst>
          </p:cNvPr>
          <p:cNvSpPr txBox="1"/>
          <p:nvPr/>
        </p:nvSpPr>
        <p:spPr>
          <a:xfrm>
            <a:off x="427319" y="868441"/>
            <a:ext cx="658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싱가포르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일본의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경우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연기금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&amp;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대기업의 </a:t>
            </a: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스폰서리츠로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리츠시장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활성화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8AF18F-6F39-5BDC-FF3C-4BE651CE0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2" y="1749758"/>
            <a:ext cx="3011370" cy="28327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4BAD66-91B0-E97E-EC07-23C0CDE11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498" y="1955656"/>
            <a:ext cx="4865662" cy="2350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C763DD-96DB-750C-1022-BC173C66A97F}"/>
              </a:ext>
            </a:extLst>
          </p:cNvPr>
          <p:cNvSpPr txBox="1"/>
          <p:nvPr/>
        </p:nvSpPr>
        <p:spPr>
          <a:xfrm>
            <a:off x="427317" y="1205141"/>
            <a:ext cx="77039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싱가포르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GLC,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Temasda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Mapletree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케펠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케피탈랜드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국부펀드 기반 스폰서 다수 존재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일본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상장리츠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61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종목 모두 스폰서기업 존재</a:t>
            </a:r>
          </a:p>
        </p:txBody>
      </p:sp>
    </p:spTree>
    <p:extLst>
      <p:ext uri="{BB962C8B-B14F-4D97-AF65-F5344CB8AC3E}">
        <p14:creationId xmlns:p14="http://schemas.microsoft.com/office/powerpoint/2010/main" val="186695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6ADD93-2FE7-8EE4-331E-5C083CC42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</a:t>
            </a:r>
            <a:r>
              <a:rPr lang="ko-KR" alt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배경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F39A68-21A4-F739-3D64-A3A560ECD0EE}"/>
              </a:ext>
            </a:extLst>
          </p:cNvPr>
          <p:cNvSpPr txBox="1"/>
          <p:nvPr/>
        </p:nvSpPr>
        <p:spPr>
          <a:xfrm>
            <a:off x="6116664" y="4855247"/>
            <a:ext cx="30273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출처</a:t>
            </a:r>
            <a:r>
              <a:rPr lang="en-US" altLang="ko-KR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000" dirty="0" err="1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리츠정보시스템</a:t>
            </a:r>
            <a:r>
              <a:rPr lang="en-US" altLang="ko-KR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인베스트조선</a:t>
            </a:r>
            <a:endParaRPr lang="en-US" altLang="ko-KR" sz="10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C2BDD2D-B2C3-F59D-8A3E-6C88B943776C}"/>
              </a:ext>
            </a:extLst>
          </p:cNvPr>
          <p:cNvSpPr/>
          <p:nvPr/>
        </p:nvSpPr>
        <p:spPr>
          <a:xfrm>
            <a:off x="865163" y="4140257"/>
            <a:ext cx="7120935" cy="52493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00E6F8-FEA0-6570-66BB-DA4688B72975}"/>
              </a:ext>
            </a:extLst>
          </p:cNvPr>
          <p:cNvGrpSpPr/>
          <p:nvPr/>
        </p:nvGrpSpPr>
        <p:grpSpPr>
          <a:xfrm>
            <a:off x="865163" y="1027648"/>
            <a:ext cx="7204838" cy="3519473"/>
            <a:chOff x="581630" y="892547"/>
            <a:chExt cx="7980740" cy="37177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16B285-A6C3-2D05-9518-3016BDC6182B}"/>
                </a:ext>
              </a:extLst>
            </p:cNvPr>
            <p:cNvSpPr txBox="1"/>
            <p:nvPr/>
          </p:nvSpPr>
          <p:spPr>
            <a:xfrm>
              <a:off x="703288" y="4309597"/>
              <a:ext cx="7766144" cy="300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향후 국내 리츠 시장 활성화시</a:t>
              </a:r>
              <a:r>
                <a:rPr lang="en-US" altLang="ko-KR" sz="12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2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스폰서 리츠의 역할이 클 것으로 예상</a:t>
              </a:r>
              <a:endParaRPr lang="en-US" altLang="ko-KR" sz="125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B2E66C6-317A-D083-F30D-415E8822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0155" y="892547"/>
              <a:ext cx="3832215" cy="30336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2F0CFDA-E70C-A971-3554-9BCB2BDC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1820" y="1321829"/>
              <a:ext cx="3717611" cy="262085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2A72D05-0989-C3BF-A8D6-FBA096509B32}"/>
                </a:ext>
              </a:extLst>
            </p:cNvPr>
            <p:cNvGrpSpPr/>
            <p:nvPr/>
          </p:nvGrpSpPr>
          <p:grpSpPr>
            <a:xfrm>
              <a:off x="581630" y="961713"/>
              <a:ext cx="3852844" cy="2980966"/>
              <a:chOff x="581630" y="1310353"/>
              <a:chExt cx="3852844" cy="263232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7ACA77C-A2A7-AB3D-F824-0D4607AA8B3E}"/>
                  </a:ext>
                </a:extLst>
              </p:cNvPr>
              <p:cNvSpPr/>
              <p:nvPr/>
            </p:nvSpPr>
            <p:spPr>
              <a:xfrm>
                <a:off x="581630" y="1310353"/>
                <a:ext cx="3766769" cy="26323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205EFD6-3D5D-E9BD-7598-44B23C9D38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200" t="2020" r="4592" b="1262"/>
              <a:stretch/>
            </p:blipFill>
            <p:spPr>
              <a:xfrm>
                <a:off x="656498" y="1442550"/>
                <a:ext cx="3645003" cy="220739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516C96-B1BF-FEDF-0CA9-D041D81D3815}"/>
                  </a:ext>
                </a:extLst>
              </p:cNvPr>
              <p:cNvSpPr txBox="1"/>
              <p:nvPr/>
            </p:nvSpPr>
            <p:spPr>
              <a:xfrm>
                <a:off x="581631" y="3647785"/>
                <a:ext cx="3852843" cy="23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2002</a:t>
                </a:r>
                <a:r>
                  <a:rPr lang="ko-KR" altLang="en-US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년 자산규모 </a:t>
                </a:r>
                <a:r>
                  <a:rPr lang="en-US" altLang="ko-KR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5,584</a:t>
                </a:r>
                <a:r>
                  <a:rPr lang="ko-KR" altLang="en-US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억원으로 시작하여 </a:t>
                </a:r>
                <a:r>
                  <a:rPr lang="en-US" altLang="ko-KR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2020</a:t>
                </a:r>
                <a:r>
                  <a:rPr lang="ko-KR" altLang="en-US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년 </a:t>
                </a:r>
                <a:r>
                  <a:rPr lang="en-US" altLang="ko-KR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12</a:t>
                </a:r>
                <a:r>
                  <a:rPr lang="ko-KR" altLang="en-US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월말 </a:t>
                </a:r>
                <a:r>
                  <a:rPr lang="en-US" altLang="ko-KR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63.1</a:t>
                </a:r>
                <a:r>
                  <a:rPr lang="ko-KR" altLang="en-US" sz="9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조원 달성</a:t>
                </a:r>
                <a:endParaRPr lang="ko-KR" altLang="en-US" sz="900" dirty="0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E1A1D3-8AD0-C085-79FE-54F1D9C40EDE}"/>
                  </a:ext>
                </a:extLst>
              </p:cNvPr>
              <p:cNvSpPr txBox="1"/>
              <p:nvPr/>
            </p:nvSpPr>
            <p:spPr>
              <a:xfrm>
                <a:off x="609600" y="1324421"/>
                <a:ext cx="1467526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[</a:t>
                </a:r>
                <a:r>
                  <a:rPr lang="ko-KR" altLang="en-US" sz="900" b="1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리츠 시장규모</a:t>
                </a:r>
                <a:r>
                  <a:rPr lang="en-US" altLang="ko-KR" sz="900" b="1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]</a:t>
                </a:r>
                <a:endParaRPr lang="ko-KR" altLang="en-US" sz="9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397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8DAA93-D836-86F8-987D-3F7865876B88}"/>
              </a:ext>
            </a:extLst>
          </p:cNvPr>
          <p:cNvSpPr/>
          <p:nvPr/>
        </p:nvSpPr>
        <p:spPr>
          <a:xfrm>
            <a:off x="428458" y="2482879"/>
            <a:ext cx="8244880" cy="1862628"/>
          </a:xfrm>
          <a:prstGeom prst="roundRect">
            <a:avLst>
              <a:gd name="adj" fmla="val 4616"/>
            </a:avLst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45720" y="-22181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선행연구검토 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BB88E-F6F9-C93C-AE21-A5DADE67C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주제 선정 배경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9F00D0-3FED-3EE8-FC33-DA08E2EC4ECF}"/>
              </a:ext>
            </a:extLst>
          </p:cNvPr>
          <p:cNvSpPr/>
          <p:nvPr/>
        </p:nvSpPr>
        <p:spPr>
          <a:xfrm>
            <a:off x="428458" y="1452818"/>
            <a:ext cx="8244880" cy="568882"/>
          </a:xfrm>
          <a:prstGeom prst="round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783322-E1D5-E867-CDE8-6926ABA2359C}"/>
              </a:ext>
            </a:extLst>
          </p:cNvPr>
          <p:cNvSpPr txBox="1"/>
          <p:nvPr/>
        </p:nvSpPr>
        <p:spPr>
          <a:xfrm>
            <a:off x="365154" y="2145428"/>
            <a:ext cx="824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리츠</a:t>
            </a:r>
            <a:r>
              <a:rPr lang="en-US" altLang="ko-KR" b="1" dirty="0"/>
              <a:t>(</a:t>
            </a:r>
            <a:r>
              <a:rPr lang="en-US" altLang="ko-KR" b="1" dirty="0" err="1"/>
              <a:t>Reits</a:t>
            </a:r>
            <a:r>
              <a:rPr lang="en-US" altLang="ko-KR" b="1" dirty="0"/>
              <a:t>)</a:t>
            </a:r>
            <a:r>
              <a:rPr lang="ko-KR" altLang="en-US" b="1" dirty="0"/>
              <a:t> 활용 방안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EFCAE-BE52-C0EB-1495-11DE5DDBCD88}"/>
              </a:ext>
            </a:extLst>
          </p:cNvPr>
          <p:cNvSpPr txBox="1"/>
          <p:nvPr/>
        </p:nvSpPr>
        <p:spPr>
          <a:xfrm>
            <a:off x="438130" y="1573093"/>
            <a:ext cx="8222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10000"/>
                </a:schemeClr>
              </a:buClr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개인투자자의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상장리츠를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활용한 분산투자 전략에 대한 연구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이영주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안성필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(2021.02)]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45F1F-9F34-8D57-08B0-536FCC6A6345}"/>
              </a:ext>
            </a:extLst>
          </p:cNvPr>
          <p:cNvSpPr txBox="1"/>
          <p:nvPr/>
        </p:nvSpPr>
        <p:spPr>
          <a:xfrm>
            <a:off x="720000" y="2717284"/>
            <a:ext cx="7828488" cy="1557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ko-KR" sz="1300" b="1" kern="100" dirty="0" err="1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상장리츠의</a:t>
            </a: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수익률은 다른 주식의 수익률과 상관관계가 </a:t>
            </a:r>
            <a:r>
              <a:rPr lang="ko-KR" altLang="en-US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낮음</a:t>
            </a:r>
            <a:endParaRPr lang="en-US" altLang="ko-KR" sz="1300" b="1" kern="100" dirty="0">
              <a:solidFill>
                <a:schemeClr val="tx1">
                  <a:lumMod val="1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개인투자자는 자신의 포트폴리오에 </a:t>
            </a:r>
            <a:r>
              <a:rPr lang="ko-KR" altLang="ko-KR" sz="1300" b="1" kern="100" dirty="0" err="1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리츠자산을</a:t>
            </a: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편입하여 전체 포트폴리오 위험을 낮출 수 있을 것이다</a:t>
            </a:r>
            <a:endParaRPr lang="en-US" altLang="ko-KR" sz="1300" b="1" kern="100" dirty="0">
              <a:solidFill>
                <a:schemeClr val="tx1">
                  <a:lumMod val="1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kern="1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3.</a:t>
            </a:r>
            <a:r>
              <a:rPr lang="en-US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Mueller(2003)</a:t>
            </a: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300" b="1" kern="1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미국의 </a:t>
            </a:r>
            <a:r>
              <a:rPr lang="ko-KR" altLang="ko-KR" sz="1300" b="1" kern="100" dirty="0" err="1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상장리츠</a:t>
            </a: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또는 </a:t>
            </a:r>
            <a:r>
              <a:rPr lang="ko-KR" altLang="ko-KR" sz="1300" b="1" kern="100" dirty="0" err="1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비상장리츠를</a:t>
            </a: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포트폴리오에 편입함으로써 </a:t>
            </a:r>
            <a:endParaRPr lang="en-US" altLang="ko-KR" sz="1300" b="1" kern="100" dirty="0">
              <a:solidFill>
                <a:schemeClr val="tx1">
                  <a:lumMod val="1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평균</a:t>
            </a:r>
            <a:r>
              <a:rPr lang="en-US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분산</a:t>
            </a:r>
            <a:r>
              <a:rPr lang="en-US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(mean-variance) </a:t>
            </a:r>
            <a:r>
              <a:rPr lang="ko-KR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차원에서 효율</a:t>
            </a:r>
            <a:r>
              <a:rPr lang="ko-KR" altLang="en-US" sz="1300" b="1" kern="1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적 투자기회선</a:t>
            </a:r>
            <a:r>
              <a:rPr lang="en-US" altLang="ko-KR" sz="1300" b="1" kern="100" dirty="0">
                <a:solidFill>
                  <a:schemeClr val="tx1">
                    <a:lumMod val="1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(efficient frontier)</a:t>
            </a:r>
            <a:r>
              <a:rPr lang="ko-KR" altLang="en-US" sz="1300" b="1" kern="1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을 확장할 수 있음</a:t>
            </a:r>
            <a:endParaRPr lang="en-US" altLang="ko-KR" sz="1300" b="1" kern="100" dirty="0">
              <a:solidFill>
                <a:schemeClr val="tx1">
                  <a:lumMod val="10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endParaRPr lang="ko-KR" altLang="en-US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69E59-5F12-769B-7C63-CE6AA6A3D0D2}"/>
              </a:ext>
            </a:extLst>
          </p:cNvPr>
          <p:cNvSpPr txBox="1"/>
          <p:nvPr/>
        </p:nvSpPr>
        <p:spPr>
          <a:xfrm>
            <a:off x="428458" y="1109405"/>
            <a:ext cx="824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선행연구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265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017A103-CC4A-517B-E75D-FCD4DEFD3626}"/>
              </a:ext>
            </a:extLst>
          </p:cNvPr>
          <p:cNvSpPr/>
          <p:nvPr/>
        </p:nvSpPr>
        <p:spPr>
          <a:xfrm>
            <a:off x="492441" y="4166973"/>
            <a:ext cx="8244880" cy="523728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인식 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5153E-267C-1C94-102C-419073CFC4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목표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F39A68-21A4-F739-3D64-A3A560ECD0EE}"/>
              </a:ext>
            </a:extLst>
          </p:cNvPr>
          <p:cNvSpPr txBox="1"/>
          <p:nvPr/>
        </p:nvSpPr>
        <p:spPr>
          <a:xfrm>
            <a:off x="6193450" y="4855247"/>
            <a:ext cx="2973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출처</a:t>
            </a:r>
            <a:r>
              <a:rPr lang="en-US" altLang="ko-KR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네이버 증권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9A202-8744-DA91-9337-3EF287560D33}"/>
              </a:ext>
            </a:extLst>
          </p:cNvPr>
          <p:cNvSpPr txBox="1"/>
          <p:nvPr/>
        </p:nvSpPr>
        <p:spPr>
          <a:xfrm>
            <a:off x="1121029" y="4266578"/>
            <a:ext cx="698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스폰서기업과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스폰서리츠의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주가를 보았을 때 상관성을 가지고 움직이는 것으로 보여진다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A9AA60-705A-AFEA-7A6A-90533F183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93025"/>
            <a:ext cx="4172509" cy="2665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56E865-3C51-96D0-0409-B4930641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09" y="1293025"/>
            <a:ext cx="3854476" cy="2665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264EF-97DC-3527-5DF5-F3482C366B1F}"/>
              </a:ext>
            </a:extLst>
          </p:cNvPr>
          <p:cNvSpPr txBox="1"/>
          <p:nvPr/>
        </p:nvSpPr>
        <p:spPr>
          <a:xfrm>
            <a:off x="253219" y="876922"/>
            <a:ext cx="351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롯데쇼핑과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롯데리츠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주가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29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C3DCEF3-1A0C-9BCB-ACCA-F61140819060}"/>
              </a:ext>
            </a:extLst>
          </p:cNvPr>
          <p:cNvSpPr/>
          <p:nvPr/>
        </p:nvSpPr>
        <p:spPr>
          <a:xfrm>
            <a:off x="5163989" y="4159886"/>
            <a:ext cx="3273673" cy="492979"/>
          </a:xfrm>
          <a:prstGeom prst="roundRect">
            <a:avLst>
              <a:gd name="adj" fmla="val 10960"/>
            </a:avLst>
          </a:prstGeom>
          <a:solidFill>
            <a:schemeClr val="tx1">
              <a:lumMod val="2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가설설정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9FAF04-00C6-649D-B3A6-E4C9CA224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</a:t>
            </a:r>
            <a:r>
              <a:rPr lang="ko-KR" alt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7510AE-2BC4-D7EB-BA68-40B30548B3D0}"/>
              </a:ext>
            </a:extLst>
          </p:cNvPr>
          <p:cNvGrpSpPr/>
          <p:nvPr/>
        </p:nvGrpSpPr>
        <p:grpSpPr>
          <a:xfrm>
            <a:off x="953251" y="1523600"/>
            <a:ext cx="3354998" cy="1264600"/>
            <a:chOff x="491159" y="1080080"/>
            <a:chExt cx="3335488" cy="1394602"/>
          </a:xfrm>
        </p:grpSpPr>
        <p:sp>
          <p:nvSpPr>
            <p:cNvPr id="4" name="화살표: 아래쪽 3">
              <a:extLst>
                <a:ext uri="{FF2B5EF4-FFF2-40B4-BE49-F238E27FC236}">
                  <a16:creationId xmlns:a16="http://schemas.microsoft.com/office/drawing/2014/main" id="{5CC9A00E-9056-3116-55E2-6A6E2B4F4015}"/>
                </a:ext>
              </a:extLst>
            </p:cNvPr>
            <p:cNvSpPr/>
            <p:nvPr/>
          </p:nvSpPr>
          <p:spPr>
            <a:xfrm rot="5400000" flipV="1">
              <a:off x="2063584" y="1797922"/>
              <a:ext cx="391489" cy="484628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49D470C8-72F6-29E4-AB34-5734CA280A95}"/>
                </a:ext>
              </a:extLst>
            </p:cNvPr>
            <p:cNvSpPr/>
            <p:nvPr/>
          </p:nvSpPr>
          <p:spPr>
            <a:xfrm flipV="1">
              <a:off x="3081306" y="1496274"/>
              <a:ext cx="484632" cy="978407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7E0A7A42-FD84-6139-F1D5-64120857FF82}"/>
                </a:ext>
              </a:extLst>
            </p:cNvPr>
            <p:cNvSpPr/>
            <p:nvPr/>
          </p:nvSpPr>
          <p:spPr>
            <a:xfrm flipV="1">
              <a:off x="870968" y="1496274"/>
              <a:ext cx="484632" cy="978408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BAF26A-BE80-8D1D-F739-FF6AB3C6A367}"/>
                </a:ext>
              </a:extLst>
            </p:cNvPr>
            <p:cNvSpPr txBox="1"/>
            <p:nvPr/>
          </p:nvSpPr>
          <p:spPr>
            <a:xfrm>
              <a:off x="2785654" y="1099811"/>
              <a:ext cx="1040993" cy="339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리츠 수익률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1C7282-711C-A976-AD10-BDFE4CC78FFE}"/>
                </a:ext>
              </a:extLst>
            </p:cNvPr>
            <p:cNvSpPr txBox="1"/>
            <p:nvPr/>
          </p:nvSpPr>
          <p:spPr>
            <a:xfrm>
              <a:off x="491159" y="1080080"/>
              <a:ext cx="1237016" cy="339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모기업 수익률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B4426B-60D3-5C30-8DCE-ABDCCC96D193}"/>
              </a:ext>
            </a:extLst>
          </p:cNvPr>
          <p:cNvSpPr/>
          <p:nvPr/>
        </p:nvSpPr>
        <p:spPr>
          <a:xfrm>
            <a:off x="555358" y="3242501"/>
            <a:ext cx="4062548" cy="781103"/>
          </a:xfrm>
          <a:prstGeom prst="round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09121-EAFA-30CA-7C8D-602CF6A4FCDC}"/>
              </a:ext>
            </a:extLst>
          </p:cNvPr>
          <p:cNvSpPr txBox="1"/>
          <p:nvPr/>
        </p:nvSpPr>
        <p:spPr>
          <a:xfrm>
            <a:off x="555358" y="3386830"/>
            <a:ext cx="40770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 주식 수익률은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주식 수익률에</a:t>
            </a: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영향을 미칠 것이다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B34409-C03D-D6E3-A66D-1A23314B6426}"/>
              </a:ext>
            </a:extLst>
          </p:cNvPr>
          <p:cNvGrpSpPr/>
          <p:nvPr/>
        </p:nvGrpSpPr>
        <p:grpSpPr>
          <a:xfrm>
            <a:off x="5200956" y="1137027"/>
            <a:ext cx="3236706" cy="2606367"/>
            <a:chOff x="5876698" y="1149205"/>
            <a:chExt cx="2909737" cy="307232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FDA2A74-50B7-B42C-66F7-7EB3A6A79524}"/>
                </a:ext>
              </a:extLst>
            </p:cNvPr>
            <p:cNvSpPr/>
            <p:nvPr/>
          </p:nvSpPr>
          <p:spPr>
            <a:xfrm>
              <a:off x="5889747" y="1575233"/>
              <a:ext cx="2896688" cy="978408"/>
            </a:xfrm>
            <a:prstGeom prst="roundRect">
              <a:avLst>
                <a:gd name="adj" fmla="val 2645"/>
              </a:avLst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18DCAD6-CC9C-5305-B9C8-2D693B97BA3C}"/>
                </a:ext>
              </a:extLst>
            </p:cNvPr>
            <p:cNvSpPr/>
            <p:nvPr/>
          </p:nvSpPr>
          <p:spPr>
            <a:xfrm>
              <a:off x="5889747" y="1149205"/>
              <a:ext cx="2896688" cy="361047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2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2"/>
                  </a:solidFill>
                </a:rPr>
                <a:t>투자 전략 개선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1F9DD4-4BD9-8A83-09FD-A57286107DBD}"/>
                </a:ext>
              </a:extLst>
            </p:cNvPr>
            <p:cNvSpPr txBox="1"/>
            <p:nvPr/>
          </p:nvSpPr>
          <p:spPr>
            <a:xfrm>
              <a:off x="5876698" y="1686833"/>
              <a:ext cx="2896688" cy="6879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동조 효과를 이용해 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스폰서 기업 수익률을 통한 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스폰서 리츠의 예상 수익률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파악 가능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BA7EF7C-8E80-66DF-D72F-DC3D0011A37D}"/>
                </a:ext>
              </a:extLst>
            </p:cNvPr>
            <p:cNvSpPr/>
            <p:nvPr/>
          </p:nvSpPr>
          <p:spPr>
            <a:xfrm>
              <a:off x="5889747" y="3055134"/>
              <a:ext cx="2896688" cy="1166393"/>
            </a:xfrm>
            <a:prstGeom prst="roundRect">
              <a:avLst>
                <a:gd name="adj" fmla="val 2645"/>
              </a:avLst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A8482A2-6F66-3906-2374-21B80892024A}"/>
                </a:ext>
              </a:extLst>
            </p:cNvPr>
            <p:cNvSpPr/>
            <p:nvPr/>
          </p:nvSpPr>
          <p:spPr>
            <a:xfrm>
              <a:off x="5889747" y="2629107"/>
              <a:ext cx="2896688" cy="361047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2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2"/>
                  </a:solidFill>
                </a:rPr>
                <a:t>위험관리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6F638B-DA40-6F16-AB9E-40A901150EF3}"/>
                </a:ext>
              </a:extLst>
            </p:cNvPr>
            <p:cNvSpPr txBox="1"/>
            <p:nvPr/>
          </p:nvSpPr>
          <p:spPr>
            <a:xfrm>
              <a:off x="5876699" y="3166735"/>
              <a:ext cx="2896688" cy="881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수익률이 동조하는 경우</a:t>
              </a:r>
              <a:r>
                <a:rPr lang="en-US" altLang="ko-KR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</a:p>
            <a:p>
              <a:pPr algn="ctr"/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스폰서 기업에서 발생하는 위험이 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스폰서 리츠에도 영향을 줄 수 있어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이를 파악해 효과적인 리스크 관리 가능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AE844FF-600D-8AA6-CA81-6DEAA19D4750}"/>
              </a:ext>
            </a:extLst>
          </p:cNvPr>
          <p:cNvSpPr txBox="1"/>
          <p:nvPr/>
        </p:nvSpPr>
        <p:spPr>
          <a:xfrm>
            <a:off x="5215472" y="4267877"/>
            <a:ext cx="32591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스폰서 리츠 투자 결정시 활용 가능</a:t>
            </a:r>
            <a:endParaRPr lang="en-US" altLang="ko-KR" sz="1200" u="sng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EBC97EEB-78E5-9305-2136-41781F2CD992}"/>
              </a:ext>
            </a:extLst>
          </p:cNvPr>
          <p:cNvSpPr/>
          <p:nvPr/>
        </p:nvSpPr>
        <p:spPr>
          <a:xfrm rot="10800000" flipV="1">
            <a:off x="6395572" y="3840382"/>
            <a:ext cx="898956" cy="233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50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33CBCF7-43FF-FD47-D13A-1B7D2F908BDA}"/>
              </a:ext>
            </a:extLst>
          </p:cNvPr>
          <p:cNvSpPr/>
          <p:nvPr/>
        </p:nvSpPr>
        <p:spPr>
          <a:xfrm>
            <a:off x="381203" y="1353637"/>
            <a:ext cx="8129751" cy="1655096"/>
          </a:xfrm>
          <a:prstGeom prst="roundRect">
            <a:avLst>
              <a:gd name="adj" fmla="val 63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45720" y="-22181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선행연구검토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01B02C-4C5E-E3E9-5E2D-184EE33BF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75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선행연구 및 본 연구의 차별성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5EFCAE-BE52-C0EB-1495-11DE5DDBCD88}"/>
              </a:ext>
            </a:extLst>
          </p:cNvPr>
          <p:cNvSpPr txBox="1"/>
          <p:nvPr/>
        </p:nvSpPr>
        <p:spPr>
          <a:xfrm>
            <a:off x="633046" y="1390022"/>
            <a:ext cx="8462100" cy="1552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개인투자자의 </a:t>
            </a:r>
            <a:r>
              <a:rPr lang="ko-KR" altLang="en-US" sz="1350" b="1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상장리츠를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활용한 분산투자 전략에 대한 연구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이영주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350" b="1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안성필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(2021.02)</a:t>
            </a:r>
          </a:p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Tx/>
              <a:buChar char="-"/>
            </a:pP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상장리츠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시장지수와의 상관관계를 바탕으로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상장리츠와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개인투자자의 포트폴리오간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베타값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추정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리츠 수익률의 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ARIMA 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모델 설정에 관한 연구 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최재준</a:t>
            </a:r>
            <a:endParaRPr lang="en-US" altLang="ko-KR" sz="135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50" b="1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한국상장리츠의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특성 및 주가 영향 요인</a:t>
            </a:r>
            <a:endParaRPr lang="en-US" altLang="ko-KR" sz="135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부동산투자신탁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(REITs) 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유형별 주가 영향 요인에 관한 실증연구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4E6B7-DBF7-442B-B300-289A1A9D3170}"/>
              </a:ext>
            </a:extLst>
          </p:cNvPr>
          <p:cNvSpPr txBox="1"/>
          <p:nvPr/>
        </p:nvSpPr>
        <p:spPr>
          <a:xfrm>
            <a:off x="254786" y="950298"/>
            <a:ext cx="4681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10000"/>
                </a:schemeClr>
              </a:buClr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선행연구검토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6B26CF8-6CEA-7795-035D-B6620E76FBE3}"/>
              </a:ext>
            </a:extLst>
          </p:cNvPr>
          <p:cNvSpPr/>
          <p:nvPr/>
        </p:nvSpPr>
        <p:spPr>
          <a:xfrm>
            <a:off x="4023360" y="3205151"/>
            <a:ext cx="847770" cy="543411"/>
          </a:xfrm>
          <a:prstGeom prst="down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77292B-00E0-8CC7-A12E-28300F7BF99B}"/>
              </a:ext>
            </a:extLst>
          </p:cNvPr>
          <p:cNvSpPr/>
          <p:nvPr/>
        </p:nvSpPr>
        <p:spPr>
          <a:xfrm>
            <a:off x="367428" y="3886206"/>
            <a:ext cx="8129750" cy="679275"/>
          </a:xfrm>
          <a:prstGeom prst="round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311F9-699D-1284-082D-5D93620F2CDA}"/>
              </a:ext>
            </a:extLst>
          </p:cNvPr>
          <p:cNvSpPr txBox="1"/>
          <p:nvPr/>
        </p:nvSpPr>
        <p:spPr>
          <a:xfrm>
            <a:off x="367428" y="3509088"/>
            <a:ext cx="4681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연구와의 </a:t>
            </a:r>
            <a:r>
              <a:rPr lang="ko-KR" altLang="en-US" sz="1600" dirty="0" err="1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차별점</a:t>
            </a:r>
            <a:endParaRPr lang="ko-KR" altLang="en-US" sz="16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534F7-2764-7E81-CA76-9DAAEA74B622}"/>
              </a:ext>
            </a:extLst>
          </p:cNvPr>
          <p:cNvSpPr txBox="1"/>
          <p:nvPr/>
        </p:nvSpPr>
        <p:spPr>
          <a:xfrm>
            <a:off x="365984" y="4014499"/>
            <a:ext cx="8129750" cy="35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spc="-15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리츠와 주식 간 관계가 아닌  스폰서 기업과 </a:t>
            </a:r>
            <a:r>
              <a:rPr lang="ko-KR" altLang="en-US" sz="1300" b="1" spc="-15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1300" b="1" spc="-15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간의 관계를 보고자 함</a:t>
            </a:r>
            <a:endParaRPr lang="en-US" altLang="ko-KR" sz="1300" b="1" spc="-15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67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완도희망체 Regular" panose="02030603000000000000" pitchFamily="18" charset="-127"/>
                <a:ea typeface="완도희망체 Regular" panose="02030603000000000000" pitchFamily="18" charset="-127"/>
              </a:rPr>
              <a:t>본론</a:t>
            </a:r>
            <a:endParaRPr dirty="0">
              <a:solidFill>
                <a:schemeClr val="dk1"/>
              </a:solidFill>
              <a:latin typeface="완도희망체 Regular" panose="02030603000000000000" pitchFamily="18" charset="-127"/>
              <a:ea typeface="완도희망체 Regular" panose="02030603000000000000" pitchFamily="18" charset="-127"/>
            </a:endParaRPr>
          </a:p>
        </p:txBody>
      </p:sp>
      <p:sp>
        <p:nvSpPr>
          <p:cNvPr id="584" name="Google Shape;584;p6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F0D11BC-E8BB-B37F-8468-CB11E84AF04E}"/>
              </a:ext>
            </a:extLst>
          </p:cNvPr>
          <p:cNvSpPr/>
          <p:nvPr/>
        </p:nvSpPr>
        <p:spPr>
          <a:xfrm>
            <a:off x="6299701" y="3694155"/>
            <a:ext cx="1851701" cy="849670"/>
          </a:xfrm>
          <a:prstGeom prst="roundRect">
            <a:avLst>
              <a:gd name="adj" fmla="val 1781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17976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2BAB178-50FB-ABE9-157C-27A962C93E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 WORKFLOW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7418FC-7042-CE87-25F6-668B365AD685}"/>
              </a:ext>
            </a:extLst>
          </p:cNvPr>
          <p:cNvSpPr/>
          <p:nvPr/>
        </p:nvSpPr>
        <p:spPr>
          <a:xfrm>
            <a:off x="3831968" y="1016847"/>
            <a:ext cx="1550541" cy="841576"/>
          </a:xfrm>
          <a:prstGeom prst="roundRect">
            <a:avLst>
              <a:gd name="adj" fmla="val 8424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787E94-EE6B-2B50-1CA1-42BBDD72147C}"/>
              </a:ext>
            </a:extLst>
          </p:cNvPr>
          <p:cNvSpPr/>
          <p:nvPr/>
        </p:nvSpPr>
        <p:spPr>
          <a:xfrm>
            <a:off x="3864037" y="2071281"/>
            <a:ext cx="1525044" cy="774733"/>
          </a:xfrm>
          <a:prstGeom prst="roundRect">
            <a:avLst>
              <a:gd name="adj" fmla="val 842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70CBFB-FFCB-20DA-B1E1-CA4DBD2FD20F}"/>
              </a:ext>
            </a:extLst>
          </p:cNvPr>
          <p:cNvSpPr/>
          <p:nvPr/>
        </p:nvSpPr>
        <p:spPr>
          <a:xfrm>
            <a:off x="3857736" y="2997735"/>
            <a:ext cx="1531345" cy="1689068"/>
          </a:xfrm>
          <a:prstGeom prst="roundRect">
            <a:avLst>
              <a:gd name="adj" fmla="val 842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D0B265-2A0A-75D8-770F-DCD95E357D16}"/>
              </a:ext>
            </a:extLst>
          </p:cNvPr>
          <p:cNvGrpSpPr/>
          <p:nvPr/>
        </p:nvGrpSpPr>
        <p:grpSpPr>
          <a:xfrm>
            <a:off x="338310" y="885513"/>
            <a:ext cx="2442704" cy="3777494"/>
            <a:chOff x="467365" y="972325"/>
            <a:chExt cx="2270761" cy="34764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13AABA9-9A1D-0E16-FF34-92B7D8E8FFC3}"/>
                </a:ext>
              </a:extLst>
            </p:cNvPr>
            <p:cNvGrpSpPr/>
            <p:nvPr/>
          </p:nvGrpSpPr>
          <p:grpSpPr>
            <a:xfrm>
              <a:off x="467365" y="1058262"/>
              <a:ext cx="2270761" cy="3390545"/>
              <a:chOff x="4587240" y="1547446"/>
              <a:chExt cx="4272964" cy="1344067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9B62D796-DCFF-F598-112A-93BC8AE96EE7}"/>
                  </a:ext>
                </a:extLst>
              </p:cNvPr>
              <p:cNvSpPr/>
              <p:nvPr/>
            </p:nvSpPr>
            <p:spPr>
              <a:xfrm>
                <a:off x="4587240" y="1547446"/>
                <a:ext cx="4206047" cy="1344067"/>
              </a:xfrm>
              <a:prstGeom prst="roundRect">
                <a:avLst>
                  <a:gd name="adj" fmla="val 8424"/>
                </a:avLst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682DBF-2BFB-8AD2-6DCC-1C8681913064}"/>
                  </a:ext>
                </a:extLst>
              </p:cNvPr>
              <p:cNvSpPr txBox="1"/>
              <p:nvPr/>
            </p:nvSpPr>
            <p:spPr>
              <a:xfrm>
                <a:off x="4723323" y="1704061"/>
                <a:ext cx="4136881" cy="106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15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EF016A59-86D7-8354-5C33-4F1A387221D3}"/>
                </a:ext>
              </a:extLst>
            </p:cNvPr>
            <p:cNvSpPr/>
            <p:nvPr/>
          </p:nvSpPr>
          <p:spPr>
            <a:xfrm>
              <a:off x="897571" y="972325"/>
              <a:ext cx="1400175" cy="343342"/>
            </a:xfrm>
            <a:prstGeom prst="homePlate">
              <a:avLst/>
            </a:prstGeom>
            <a:solidFill>
              <a:schemeClr val="tx1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2"/>
                  </a:solidFill>
                  <a:latin typeface="+mj-ea"/>
                  <a:ea typeface="+mj-ea"/>
                </a:rPr>
                <a:t>데이터셋 구성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D8AF3E6-D8D4-D50C-6AD9-30B57DCF9B63}"/>
                </a:ext>
              </a:extLst>
            </p:cNvPr>
            <p:cNvSpPr/>
            <p:nvPr/>
          </p:nvSpPr>
          <p:spPr>
            <a:xfrm>
              <a:off x="611820" y="1388006"/>
              <a:ext cx="1971675" cy="7956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데이터 수집</a:t>
              </a:r>
              <a:endParaRPr lang="en-US" altLang="ko-KR" sz="1100" b="1" dirty="0">
                <a:solidFill>
                  <a:schemeClr val="bg1"/>
                </a:solidFill>
              </a:endParaRPr>
            </a:p>
            <a:p>
              <a:r>
                <a:rPr lang="ko-KR" altLang="en-US" sz="700" b="1" dirty="0" err="1"/>
                <a:t>수집처</a:t>
              </a:r>
              <a:r>
                <a:rPr lang="en-US" altLang="ko-KR" sz="700" b="1" dirty="0"/>
                <a:t>:  </a:t>
              </a:r>
              <a:r>
                <a:rPr lang="en-US" altLang="ko-KR" sz="700" b="1" dirty="0" err="1"/>
                <a:t>yahoofinace</a:t>
              </a:r>
              <a:r>
                <a:rPr lang="en-US" altLang="ko-KR" sz="700" b="1" dirty="0"/>
                <a:t>, </a:t>
              </a:r>
              <a:r>
                <a:rPr lang="en-US" altLang="ko-KR" sz="700" b="1" dirty="0" err="1"/>
                <a:t>PyKrx</a:t>
              </a:r>
              <a:endParaRPr lang="en-US" altLang="ko-KR" sz="700" b="1" dirty="0"/>
            </a:p>
            <a:p>
              <a:r>
                <a:rPr lang="ko-KR" altLang="en-US" sz="700" b="1" dirty="0"/>
                <a:t>대상기업</a:t>
              </a:r>
              <a:r>
                <a:rPr lang="en-US" altLang="ko-KR" sz="700" b="1" dirty="0"/>
                <a:t>: </a:t>
              </a:r>
              <a:r>
                <a:rPr lang="ko-KR" altLang="en-US" sz="700" b="1" dirty="0"/>
                <a:t>스폰서 기업이 존재하는 리츠</a:t>
              </a:r>
              <a:endParaRPr lang="en-US" altLang="ko-KR" sz="700" b="1" dirty="0"/>
            </a:p>
            <a:p>
              <a:r>
                <a:rPr lang="ko-KR" altLang="en-US" sz="700" b="1" dirty="0" err="1"/>
                <a:t>수집피쳐</a:t>
              </a:r>
              <a:r>
                <a:rPr lang="en-US" altLang="ko-KR" sz="700" b="1" dirty="0"/>
                <a:t>:</a:t>
              </a:r>
              <a:r>
                <a:rPr lang="ko-KR" altLang="en-US" sz="700" b="1" dirty="0"/>
                <a:t> 일별 </a:t>
              </a:r>
              <a:r>
                <a:rPr lang="ko-KR" altLang="en-US" sz="700" b="1" dirty="0" err="1"/>
                <a:t>수정종가</a:t>
              </a:r>
              <a:endParaRPr lang="en-US" altLang="ko-KR" sz="700" b="1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3E10E40-658C-6961-977D-A3FF059A71B2}"/>
                </a:ext>
              </a:extLst>
            </p:cNvPr>
            <p:cNvSpPr/>
            <p:nvPr/>
          </p:nvSpPr>
          <p:spPr>
            <a:xfrm>
              <a:off x="611819" y="2291597"/>
              <a:ext cx="1971675" cy="20092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데이터 셋</a:t>
              </a:r>
              <a:endParaRPr lang="en-US" altLang="ko-KR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SK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리츠 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- SK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㈜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 </a:t>
              </a:r>
            </a:p>
            <a:p>
              <a:pPr algn="ctr"/>
              <a:r>
                <a:rPr lang="en-US" altLang="ko-KR" sz="800" b="1" dirty="0"/>
                <a:t>2021-09-15 ~ 2024-04-01</a:t>
              </a:r>
            </a:p>
            <a:p>
              <a:pPr algn="ctr"/>
              <a:r>
                <a:rPr lang="ko-KR" altLang="en-US" sz="800" b="1" dirty="0" err="1">
                  <a:solidFill>
                    <a:schemeClr val="tx1">
                      <a:lumMod val="10000"/>
                    </a:schemeClr>
                  </a:solidFill>
                </a:rPr>
                <a:t>롯데리츠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– 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롯데쇼핑</a:t>
              </a:r>
              <a:endParaRPr lang="en-US" altLang="ko-KR" sz="800" b="1" dirty="0">
                <a:solidFill>
                  <a:schemeClr val="tx1">
                    <a:lumMod val="10000"/>
                  </a:schemeClr>
                </a:solidFill>
              </a:endParaRPr>
            </a:p>
            <a:p>
              <a:pPr algn="ctr"/>
              <a:r>
                <a:rPr lang="en-US" altLang="ko-KR" sz="800" b="1" dirty="0"/>
                <a:t>2019-10-31 ~ 2024-04-01</a:t>
              </a:r>
            </a:p>
            <a:p>
              <a:pPr algn="ctr"/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삼성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FN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리츠 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– 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삼성생명</a:t>
              </a:r>
              <a:endParaRPr lang="en-US" altLang="ko-KR" sz="800" b="1" dirty="0">
                <a:solidFill>
                  <a:schemeClr val="tx1">
                    <a:lumMod val="10000"/>
                  </a:schemeClr>
                </a:solidFill>
              </a:endParaRPr>
            </a:p>
            <a:p>
              <a:pPr algn="ctr"/>
              <a:r>
                <a:rPr lang="en-US" altLang="ko-KR" sz="800" b="1" dirty="0"/>
                <a:t>2023-04-18 ~ 2024-04-01</a:t>
              </a:r>
            </a:p>
            <a:p>
              <a:pPr algn="ctr"/>
              <a:r>
                <a:rPr lang="ko-KR" altLang="en-US" sz="800" b="1" dirty="0" err="1">
                  <a:solidFill>
                    <a:schemeClr val="tx1">
                      <a:lumMod val="10000"/>
                    </a:schemeClr>
                  </a:solidFill>
                </a:rPr>
                <a:t>한화리츠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– 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한화생명</a:t>
              </a:r>
              <a:endParaRPr lang="en-US" altLang="ko-KR" sz="800" b="1" dirty="0">
                <a:solidFill>
                  <a:schemeClr val="tx1">
                    <a:lumMod val="10000"/>
                  </a:schemeClr>
                </a:solidFill>
              </a:endParaRPr>
            </a:p>
            <a:p>
              <a:pPr algn="ctr"/>
              <a:r>
                <a:rPr lang="en-US" altLang="ko-KR" sz="800" b="1" dirty="0"/>
                <a:t>2023-03-31 ~ 2024~04-01</a:t>
              </a:r>
            </a:p>
            <a:p>
              <a:pPr algn="ctr"/>
              <a:r>
                <a:rPr lang="ko-KR" altLang="en-US" sz="800" b="1" dirty="0" err="1">
                  <a:solidFill>
                    <a:schemeClr val="tx1">
                      <a:lumMod val="10000"/>
                    </a:schemeClr>
                  </a:solidFill>
                </a:rPr>
                <a:t>신한서부티앤디리츠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– </a:t>
              </a:r>
              <a:r>
                <a:rPr lang="ko-KR" altLang="en-US" sz="800" b="1" dirty="0" err="1">
                  <a:solidFill>
                    <a:schemeClr val="tx1">
                      <a:lumMod val="10000"/>
                    </a:schemeClr>
                  </a:solidFill>
                </a:rPr>
                <a:t>서부티앤디</a:t>
              </a:r>
              <a:endParaRPr lang="en-US" altLang="ko-KR" sz="800" b="1" dirty="0">
                <a:solidFill>
                  <a:schemeClr val="tx1">
                    <a:lumMod val="10000"/>
                  </a:schemeClr>
                </a:solidFill>
              </a:endParaRPr>
            </a:p>
            <a:p>
              <a:pPr algn="ctr"/>
              <a:r>
                <a:rPr lang="en-US" altLang="ko-KR" sz="800" b="1" dirty="0"/>
                <a:t>2021-12-31~ 2024-04-01</a:t>
              </a:r>
            </a:p>
            <a:p>
              <a:pPr algn="ctr"/>
              <a:r>
                <a:rPr lang="ko-KR" altLang="en-US" sz="800" b="1" dirty="0" err="1">
                  <a:solidFill>
                    <a:schemeClr val="tx1">
                      <a:lumMod val="10000"/>
                    </a:schemeClr>
                  </a:solidFill>
                </a:rPr>
                <a:t>스타리츠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– 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모두투어</a:t>
              </a:r>
              <a:endParaRPr lang="en-US" altLang="ko-KR" sz="800" b="1" dirty="0">
                <a:solidFill>
                  <a:schemeClr val="tx1">
                    <a:lumMod val="10000"/>
                  </a:schemeClr>
                </a:solidFill>
              </a:endParaRPr>
            </a:p>
            <a:p>
              <a:pPr algn="ctr"/>
              <a:r>
                <a:rPr lang="en-US" altLang="ko-KR" sz="800" b="1" dirty="0"/>
                <a:t>2016-09-23 ~ 2024-04-01</a:t>
              </a:r>
            </a:p>
            <a:p>
              <a:pPr algn="ctr"/>
              <a:r>
                <a:rPr lang="ko-KR" altLang="en-US" sz="800" b="1" dirty="0" err="1">
                  <a:solidFill>
                    <a:schemeClr val="tx1">
                      <a:lumMod val="10000"/>
                    </a:schemeClr>
                  </a:solidFill>
                </a:rPr>
                <a:t>디앤디플랫폼리츠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– SK</a:t>
              </a:r>
              <a:r>
                <a:rPr lang="ko-KR" altLang="en-US" sz="800" b="1" dirty="0">
                  <a:solidFill>
                    <a:schemeClr val="tx1">
                      <a:lumMod val="10000"/>
                    </a:schemeClr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>
                      <a:lumMod val="10000"/>
                    </a:schemeClr>
                  </a:solidFill>
                </a:rPr>
                <a:t>D&amp;D</a:t>
              </a:r>
            </a:p>
            <a:p>
              <a:pPr algn="ctr"/>
              <a:r>
                <a:rPr lang="en-US" altLang="ko-KR" sz="800" b="1" dirty="0"/>
                <a:t>2021-08-30 ~ 2024-04-01</a:t>
              </a:r>
            </a:p>
          </p:txBody>
        </p:sp>
      </p:grp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1268B9F6-C961-03D4-542D-CD6CA445F264}"/>
              </a:ext>
            </a:extLst>
          </p:cNvPr>
          <p:cNvSpPr/>
          <p:nvPr/>
        </p:nvSpPr>
        <p:spPr>
          <a:xfrm>
            <a:off x="3838954" y="857948"/>
            <a:ext cx="1575209" cy="26647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accent2"/>
                </a:solidFill>
                <a:latin typeface="+mj-ea"/>
                <a:ea typeface="+mj-ea"/>
              </a:rPr>
              <a:t>선형성 검증</a:t>
            </a:r>
            <a:endParaRPr lang="ko-KR" altLang="en-US" sz="1300" dirty="0">
              <a:solidFill>
                <a:schemeClr val="accent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582F367-BFA0-E830-FAA1-D2F28CB2E7B2}"/>
              </a:ext>
            </a:extLst>
          </p:cNvPr>
          <p:cNvSpPr/>
          <p:nvPr/>
        </p:nvSpPr>
        <p:spPr>
          <a:xfrm>
            <a:off x="4012228" y="1154104"/>
            <a:ext cx="1228659" cy="609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Pearson correlation</a:t>
            </a:r>
          </a:p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coefficient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6E45124-6210-779C-BA04-579F48B421CC}"/>
              </a:ext>
            </a:extLst>
          </p:cNvPr>
          <p:cNvSpPr/>
          <p:nvPr/>
        </p:nvSpPr>
        <p:spPr>
          <a:xfrm>
            <a:off x="3995895" y="2313301"/>
            <a:ext cx="1228659" cy="4602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회귀모델</a:t>
            </a:r>
            <a:r>
              <a:rPr lang="en-US" altLang="ko-KR" sz="6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: OLS Regression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0B2E739-B112-87E5-84A5-023BFC7B1B03}"/>
              </a:ext>
            </a:extLst>
          </p:cNvPr>
          <p:cNvSpPr/>
          <p:nvPr/>
        </p:nvSpPr>
        <p:spPr>
          <a:xfrm>
            <a:off x="3995895" y="3302072"/>
            <a:ext cx="1228659" cy="12188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정상성 확인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:</a:t>
            </a:r>
            <a:endParaRPr lang="ko-KR" altLang="en-US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err="1"/>
              <a:t>ADF_test</a:t>
            </a:r>
            <a:r>
              <a:rPr lang="en-US" altLang="ko-KR" sz="900" dirty="0"/>
              <a:t>, </a:t>
            </a:r>
            <a:r>
              <a:rPr lang="en-US" altLang="ko-KR" sz="900" dirty="0" err="1"/>
              <a:t>KPSS_test</a:t>
            </a:r>
            <a:endParaRPr lang="en-US" altLang="ko-KR" sz="900" dirty="0"/>
          </a:p>
          <a:p>
            <a:pPr algn="ctr"/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비정상성 제거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:</a:t>
            </a:r>
            <a:b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</a:br>
            <a:r>
              <a:rPr lang="en-US" altLang="ko-KR" sz="900" dirty="0"/>
              <a:t>differencing</a:t>
            </a:r>
            <a:endParaRPr lang="ko-KR" altLang="en-US" sz="900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6D4A9D1-ED80-31E2-2642-36D743A57A57}"/>
              </a:ext>
            </a:extLst>
          </p:cNvPr>
          <p:cNvSpPr/>
          <p:nvPr/>
        </p:nvSpPr>
        <p:spPr>
          <a:xfrm>
            <a:off x="3055189" y="2419192"/>
            <a:ext cx="573304" cy="612672"/>
          </a:xfrm>
          <a:prstGeom prst="rightArrow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93ECC330-28B8-B2A4-FE65-3F3210D18917}"/>
              </a:ext>
            </a:extLst>
          </p:cNvPr>
          <p:cNvSpPr/>
          <p:nvPr/>
        </p:nvSpPr>
        <p:spPr>
          <a:xfrm>
            <a:off x="3835803" y="1945688"/>
            <a:ext cx="1575209" cy="26647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accent2"/>
                </a:solidFill>
                <a:latin typeface="+mj-ea"/>
                <a:ea typeface="+mj-ea"/>
              </a:rPr>
              <a:t>민감도 검증</a:t>
            </a:r>
            <a:endParaRPr lang="ko-KR" altLang="en-US" sz="1300" dirty="0">
              <a:solidFill>
                <a:schemeClr val="accent2"/>
              </a:solidFill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DC2A1BA7-5AED-0DA6-4FB4-33F88DC6162C}"/>
              </a:ext>
            </a:extLst>
          </p:cNvPr>
          <p:cNvSpPr/>
          <p:nvPr/>
        </p:nvSpPr>
        <p:spPr>
          <a:xfrm>
            <a:off x="3830636" y="2910452"/>
            <a:ext cx="1575209" cy="26647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accent2"/>
                </a:solidFill>
                <a:latin typeface="+mj-ea"/>
                <a:ea typeface="+mj-ea"/>
              </a:rPr>
              <a:t>정상성 확인</a:t>
            </a:r>
            <a:endParaRPr lang="ko-KR" altLang="en-US" sz="1300" dirty="0">
              <a:solidFill>
                <a:schemeClr val="accent2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0D4782-CC72-A392-4482-47AE638309A8}"/>
              </a:ext>
            </a:extLst>
          </p:cNvPr>
          <p:cNvGrpSpPr/>
          <p:nvPr/>
        </p:nvGrpSpPr>
        <p:grpSpPr>
          <a:xfrm>
            <a:off x="6116701" y="863517"/>
            <a:ext cx="2175388" cy="3767899"/>
            <a:chOff x="6652510" y="1581520"/>
            <a:chExt cx="2082018" cy="311384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F0E80B6-5EBF-B058-F7CC-F3AC7964606B}"/>
                </a:ext>
              </a:extLst>
            </p:cNvPr>
            <p:cNvGrpSpPr/>
            <p:nvPr/>
          </p:nvGrpSpPr>
          <p:grpSpPr>
            <a:xfrm>
              <a:off x="6793487" y="1734482"/>
              <a:ext cx="1786145" cy="1981770"/>
              <a:chOff x="6784182" y="1844612"/>
              <a:chExt cx="1786145" cy="1981770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5105BC37-F90E-D30D-B35E-120BFA87D158}"/>
                  </a:ext>
                </a:extLst>
              </p:cNvPr>
              <p:cNvSpPr/>
              <p:nvPr/>
            </p:nvSpPr>
            <p:spPr>
              <a:xfrm>
                <a:off x="6784182" y="3124203"/>
                <a:ext cx="1772224" cy="702179"/>
              </a:xfrm>
              <a:prstGeom prst="roundRect">
                <a:avLst>
                  <a:gd name="adj" fmla="val 17814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10E80FE1-F895-4A95-BCBA-3E20C49D57FD}"/>
                  </a:ext>
                </a:extLst>
              </p:cNvPr>
              <p:cNvSpPr/>
              <p:nvPr/>
            </p:nvSpPr>
            <p:spPr>
              <a:xfrm>
                <a:off x="6798102" y="2062787"/>
                <a:ext cx="1772225" cy="831409"/>
              </a:xfrm>
              <a:prstGeom prst="roundRect">
                <a:avLst>
                  <a:gd name="adj" fmla="val 15518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DC9C1804-D54F-58E2-50AF-2C3B61E1C4BC}"/>
                  </a:ext>
                </a:extLst>
              </p:cNvPr>
              <p:cNvSpPr/>
              <p:nvPr/>
            </p:nvSpPr>
            <p:spPr>
              <a:xfrm>
                <a:off x="6916859" y="3309300"/>
                <a:ext cx="1542538" cy="435333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pple SD Gothic Neo"/>
                  </a:rPr>
                  <a:t>Granger Causality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8E785FC4-8FDC-E7E0-4BED-95600E47F6B2}"/>
                  </a:ext>
                </a:extLst>
              </p:cNvPr>
              <p:cNvSpPr/>
              <p:nvPr/>
            </p:nvSpPr>
            <p:spPr>
              <a:xfrm>
                <a:off x="6916859" y="2193362"/>
                <a:ext cx="1542538" cy="60881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800" b="1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8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회귀모델</a:t>
                </a:r>
                <a:r>
                  <a:rPr lang="en-US" altLang="ko-KR" sz="8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: </a:t>
                </a:r>
              </a:p>
              <a:p>
                <a:pPr algn="ctr"/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GARCH</a:t>
                </a:r>
              </a:p>
              <a:p>
                <a:pPr algn="ctr"/>
                <a:endPara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800" b="1" dirty="0" err="1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하이퍼파라미터</a:t>
                </a:r>
                <a:r>
                  <a:rPr lang="ko-KR" altLang="en-US" sz="8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 튜닝</a:t>
                </a:r>
                <a:r>
                  <a:rPr lang="en-US" altLang="ko-KR" sz="8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:</a:t>
                </a:r>
              </a:p>
              <a:p>
                <a:pPr algn="ctr"/>
                <a:r>
                  <a:rPr lang="en-US" altLang="ko-KR" sz="700" dirty="0" err="1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GridSearch</a:t>
                </a:r>
                <a:endPara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3FCB4A06-C1B8-575E-C71B-357D9EA81EDC}"/>
                  </a:ext>
                </a:extLst>
              </p:cNvPr>
              <p:cNvSpPr/>
              <p:nvPr/>
            </p:nvSpPr>
            <p:spPr>
              <a:xfrm>
                <a:off x="6916859" y="1844612"/>
                <a:ext cx="1575209" cy="26647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b="1" dirty="0">
                    <a:solidFill>
                      <a:schemeClr val="accent2"/>
                    </a:solidFill>
                    <a:latin typeface="+mj-ea"/>
                    <a:ea typeface="+mj-ea"/>
                  </a:rPr>
                  <a:t>변동성 검증</a:t>
                </a:r>
                <a:endParaRPr lang="ko-KR" altLang="en-US" sz="13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E621BFF4-299C-0FC6-689E-9CC176FA59D6}"/>
                  </a:ext>
                </a:extLst>
              </p:cNvPr>
              <p:cNvSpPr/>
              <p:nvPr/>
            </p:nvSpPr>
            <p:spPr>
              <a:xfrm>
                <a:off x="6916859" y="3002504"/>
                <a:ext cx="1575209" cy="26647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b="1" dirty="0">
                    <a:solidFill>
                      <a:schemeClr val="accent2"/>
                    </a:solidFill>
                    <a:latin typeface="+mj-ea"/>
                    <a:ea typeface="+mj-ea"/>
                  </a:rPr>
                  <a:t>단기적 연관</a:t>
                </a:r>
                <a:endParaRPr lang="ko-KR" altLang="en-US" sz="13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8" name="말풍선: 모서리가 둥근 사각형 27">
              <a:extLst>
                <a:ext uri="{FF2B5EF4-FFF2-40B4-BE49-F238E27FC236}">
                  <a16:creationId xmlns:a16="http://schemas.microsoft.com/office/drawing/2014/main" id="{A0C7CFA1-2AEF-301A-ED9A-83F111F5757B}"/>
                </a:ext>
              </a:extLst>
            </p:cNvPr>
            <p:cNvSpPr/>
            <p:nvPr/>
          </p:nvSpPr>
          <p:spPr>
            <a:xfrm rot="5400000" flipH="1">
              <a:off x="6136596" y="2097434"/>
              <a:ext cx="3113845" cy="2082018"/>
            </a:xfrm>
            <a:prstGeom prst="wedgeRoundRectCallout">
              <a:avLst>
                <a:gd name="adj1" fmla="val -8315"/>
                <a:gd name="adj2" fmla="val 77779"/>
                <a:gd name="adj3" fmla="val 16667"/>
              </a:avLst>
            </a:prstGeom>
            <a:noFill/>
            <a:ln w="57150"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E1DBD659-0442-06AE-FB6F-C953428C80EB}"/>
              </a:ext>
            </a:extLst>
          </p:cNvPr>
          <p:cNvSpPr/>
          <p:nvPr/>
        </p:nvSpPr>
        <p:spPr>
          <a:xfrm>
            <a:off x="6402627" y="3515229"/>
            <a:ext cx="1645850" cy="322446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accent2"/>
                </a:solidFill>
                <a:latin typeface="+mj-ea"/>
                <a:ea typeface="+mj-ea"/>
              </a:rPr>
              <a:t>장기적 연관</a:t>
            </a:r>
            <a:endParaRPr lang="ko-KR" altLang="en-US" sz="1300" dirty="0">
              <a:solidFill>
                <a:schemeClr val="accent2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C11A7B-6395-22B6-7568-F9125902DADA}"/>
              </a:ext>
            </a:extLst>
          </p:cNvPr>
          <p:cNvSpPr/>
          <p:nvPr/>
        </p:nvSpPr>
        <p:spPr>
          <a:xfrm>
            <a:off x="6436763" y="3903127"/>
            <a:ext cx="1611714" cy="52677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1F1F1F"/>
                </a:solidFill>
                <a:highlight>
                  <a:srgbClr val="FFFFFF"/>
                </a:highlight>
                <a:latin typeface="Apple SD Gothic Neo"/>
              </a:rPr>
              <a:t>Cointegration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06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-117987" y="2123767"/>
            <a:ext cx="9357424" cy="892277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xfrm flipH="1">
            <a:off x="431604" y="2285924"/>
            <a:ext cx="8280792" cy="567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</a:t>
            </a:r>
            <a:r>
              <a:rPr lang="ko-KR" altLang="en-US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선형성 검증</a:t>
            </a:r>
            <a:endParaRPr sz="3000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02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8513863-85D1-0DA3-2BEE-E569821C6213}"/>
              </a:ext>
            </a:extLst>
          </p:cNvPr>
          <p:cNvSpPr/>
          <p:nvPr/>
        </p:nvSpPr>
        <p:spPr>
          <a:xfrm>
            <a:off x="5705954" y="1874683"/>
            <a:ext cx="2896688" cy="2588080"/>
          </a:xfrm>
          <a:prstGeom prst="roundRect">
            <a:avLst>
              <a:gd name="adj" fmla="val 2645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피어슨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상관계수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A2C574-9B98-A804-3F35-72DFC1C53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02-1.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선형성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904FEFA-1771-343C-D986-56665F01C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01422"/>
              </p:ext>
            </p:extLst>
          </p:nvPr>
        </p:nvGraphicFramePr>
        <p:xfrm>
          <a:off x="541358" y="1363173"/>
          <a:ext cx="4790048" cy="3099590"/>
        </p:xfrm>
        <a:graphic>
          <a:graphicData uri="http://schemas.openxmlformats.org/drawingml/2006/table">
            <a:tbl>
              <a:tblPr firstRow="1" bandRow="1">
                <a:effectLst/>
                <a:tableStyleId>{2BD90EAC-CBD9-4291-8321-EDCF75C73FF2}</a:tableStyleId>
              </a:tblPr>
              <a:tblGrid>
                <a:gridCol w="1197512">
                  <a:extLst>
                    <a:ext uri="{9D8B030D-6E8A-4147-A177-3AD203B41FA5}">
                      <a16:colId xmlns:a16="http://schemas.microsoft.com/office/drawing/2014/main" val="1451134767"/>
                    </a:ext>
                  </a:extLst>
                </a:gridCol>
                <a:gridCol w="1197512">
                  <a:extLst>
                    <a:ext uri="{9D8B030D-6E8A-4147-A177-3AD203B41FA5}">
                      <a16:colId xmlns:a16="http://schemas.microsoft.com/office/drawing/2014/main" val="3960865424"/>
                    </a:ext>
                  </a:extLst>
                </a:gridCol>
                <a:gridCol w="1197512">
                  <a:extLst>
                    <a:ext uri="{9D8B030D-6E8A-4147-A177-3AD203B41FA5}">
                      <a16:colId xmlns:a16="http://schemas.microsoft.com/office/drawing/2014/main" val="3910750225"/>
                    </a:ext>
                  </a:extLst>
                </a:gridCol>
                <a:gridCol w="1197512">
                  <a:extLst>
                    <a:ext uri="{9D8B030D-6E8A-4147-A177-3AD203B41FA5}">
                      <a16:colId xmlns:a16="http://schemas.microsoft.com/office/drawing/2014/main" val="2620005120"/>
                    </a:ext>
                  </a:extLst>
                </a:gridCol>
              </a:tblGrid>
              <a:tr h="30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스폰서기업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스폰서리츠</a:t>
                      </a:r>
                      <a:endParaRPr lang="ko-KR" altLang="en-US" sz="1100" b="1" dirty="0">
                        <a:solidFill>
                          <a:schemeClr val="bg2">
                            <a:lumMod val="9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0" u="none" strike="noStrike" cap="none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/>
                          <a:sym typeface="Arial"/>
                        </a:rPr>
                        <a:t>correlation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p_value</a:t>
                      </a:r>
                      <a:endParaRPr lang="ko-KR" altLang="en-US" sz="1100" b="1" dirty="0">
                        <a:solidFill>
                          <a:schemeClr val="bg2">
                            <a:lumMod val="9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24717"/>
                  </a:ext>
                </a:extLst>
              </a:tr>
              <a:tr h="381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SK(</a:t>
                      </a:r>
                      <a:r>
                        <a:rPr lang="ko-KR" altLang="en-US" sz="1100" b="1" dirty="0"/>
                        <a:t>주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SK</a:t>
                      </a:r>
                      <a:r>
                        <a:rPr lang="ko-KR" altLang="en-US" sz="1100" b="1" dirty="0"/>
                        <a:t>리츠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0.18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83434"/>
                  </a:ext>
                </a:extLst>
              </a:tr>
              <a:tr h="406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롯데쇼핑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롯데리츠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181188"/>
                  </a:ext>
                </a:extLst>
              </a:tr>
              <a:tr h="381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삼성생명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삼성</a:t>
                      </a:r>
                      <a:r>
                        <a:rPr lang="en-US" altLang="ko-KR" sz="1100" b="1" dirty="0"/>
                        <a:t>FN</a:t>
                      </a:r>
                      <a:r>
                        <a:rPr lang="ko-KR" altLang="en-US" sz="1100" b="1" dirty="0"/>
                        <a:t>리츠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0.361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74308"/>
                  </a:ext>
                </a:extLst>
              </a:tr>
              <a:tr h="381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한화생명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한화리츠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-0.01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0.872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61971"/>
                  </a:ext>
                </a:extLst>
              </a:tr>
              <a:tr h="43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서부티앤디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신한서부티앤디리츠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0.000</a:t>
                      </a:r>
                      <a:endParaRPr lang="ko-KR" alt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219372"/>
                  </a:ext>
                </a:extLst>
              </a:tr>
              <a:tr h="381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모두투어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스타리츠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831739"/>
                  </a:ext>
                </a:extLst>
              </a:tr>
              <a:tr h="41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SK D&amp;D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디앤디플랫폼리츠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368547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DD2033-5A1C-8D6C-587C-A75FA8C196F9}"/>
              </a:ext>
            </a:extLst>
          </p:cNvPr>
          <p:cNvSpPr/>
          <p:nvPr/>
        </p:nvSpPr>
        <p:spPr>
          <a:xfrm>
            <a:off x="5705954" y="1363173"/>
            <a:ext cx="2896688" cy="404917"/>
          </a:xfrm>
          <a:prstGeom prst="roundRect">
            <a:avLst>
              <a:gd name="adj" fmla="val 13345"/>
            </a:avLst>
          </a:prstGeom>
          <a:solidFill>
            <a:schemeClr val="tx1">
              <a:lumMod val="2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2"/>
                </a:solidFill>
              </a:rPr>
              <a:t>피어슨</a:t>
            </a:r>
            <a:r>
              <a:rPr lang="ko-KR" altLang="en-US" b="1" dirty="0">
                <a:solidFill>
                  <a:schemeClr val="bg2"/>
                </a:solidFill>
              </a:rPr>
              <a:t> 상관 관계 분석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A6892-6A4A-ED38-4718-B24F10F65B17}"/>
              </a:ext>
            </a:extLst>
          </p:cNvPr>
          <p:cNvSpPr txBox="1"/>
          <p:nvPr/>
        </p:nvSpPr>
        <p:spPr>
          <a:xfrm>
            <a:off x="5705954" y="2167246"/>
            <a:ext cx="2896688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선형 관계 없음</a:t>
            </a:r>
            <a:endParaRPr lang="en-US" altLang="ko-KR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schemeClr val="tx1">
                  <a:lumMod val="10000"/>
                </a:schemeClr>
              </a:solidFill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</a:t>
            </a:r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롯데리츠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한화리츠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신한서부티앤디리츠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스타리츠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디앤디플랫폼리츠</a:t>
            </a:r>
            <a:endParaRPr lang="en-US" altLang="ko-KR" sz="1300" b="1" dirty="0">
              <a:solidFill>
                <a:schemeClr val="tx1">
                  <a:lumMod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삼성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</a:t>
            </a:r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한화리츠</a:t>
            </a:r>
            <a:endParaRPr lang="en-US" altLang="ko-KR" sz="1300" b="1" dirty="0">
              <a:solidFill>
                <a:schemeClr val="tx1">
                  <a:lumMod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D2BB7-F951-972C-CF1D-7E035CEC60DB}"/>
              </a:ext>
            </a:extLst>
          </p:cNvPr>
          <p:cNvSpPr txBox="1"/>
          <p:nvPr/>
        </p:nvSpPr>
        <p:spPr>
          <a:xfrm>
            <a:off x="489776" y="964027"/>
            <a:ext cx="322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피어슨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상관계수를 통한 선형성 검증</a:t>
            </a:r>
          </a:p>
        </p:txBody>
      </p:sp>
    </p:spTree>
    <p:extLst>
      <p:ext uri="{BB962C8B-B14F-4D97-AF65-F5344CB8AC3E}">
        <p14:creationId xmlns:p14="http://schemas.microsoft.com/office/powerpoint/2010/main" val="44683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74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4"/>
          <p:cNvSpPr txBox="1">
            <a:spLocks noGrp="1"/>
          </p:cNvSpPr>
          <p:nvPr>
            <p:ph type="ctrTitle"/>
          </p:nvPr>
        </p:nvSpPr>
        <p:spPr>
          <a:xfrm>
            <a:off x="505551" y="507331"/>
            <a:ext cx="204070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</a:t>
            </a:r>
            <a:r>
              <a:rPr lang="en-US" sz="3000" dirty="0"/>
              <a:t>team</a:t>
            </a:r>
            <a:endParaRPr sz="3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22AA2A-C9D7-9799-2482-2910F2D7A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2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68D1E9-C8B3-9F78-1FD1-841BA4803D2E}"/>
              </a:ext>
            </a:extLst>
          </p:cNvPr>
          <p:cNvGrpSpPr/>
          <p:nvPr/>
        </p:nvGrpSpPr>
        <p:grpSpPr>
          <a:xfrm>
            <a:off x="2291400" y="2472206"/>
            <a:ext cx="4293003" cy="2264810"/>
            <a:chOff x="2761874" y="2564975"/>
            <a:chExt cx="3822529" cy="1985835"/>
          </a:xfrm>
        </p:grpSpPr>
        <p:sp>
          <p:nvSpPr>
            <p:cNvPr id="830" name="Google Shape;830;p74"/>
            <p:cNvSpPr txBox="1"/>
            <p:nvPr/>
          </p:nvSpPr>
          <p:spPr>
            <a:xfrm>
              <a:off x="5313753" y="2564975"/>
              <a:ext cx="987600" cy="1093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676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err="1">
                  <a:solidFill>
                    <a:schemeClr val="dk1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  <a:cs typeface="DM Serif Display"/>
                  <a:sym typeface="DM Serif Display"/>
                </a:rPr>
                <a:t>마건후</a:t>
              </a:r>
              <a:endParaRPr sz="1200" b="1" dirty="0">
                <a:solidFill>
                  <a:schemeClr val="dk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DM Serif Display"/>
                <a:sym typeface="DM Serif Display"/>
              </a:endParaRPr>
            </a:p>
          </p:txBody>
        </p:sp>
        <p:sp>
          <p:nvSpPr>
            <p:cNvPr id="831" name="Google Shape;831;p74"/>
            <p:cNvSpPr txBox="1"/>
            <p:nvPr/>
          </p:nvSpPr>
          <p:spPr>
            <a:xfrm>
              <a:off x="3044924" y="2564975"/>
              <a:ext cx="987600" cy="1093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676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dk1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  <a:cs typeface="DM Serif Display"/>
                  <a:sym typeface="DM Serif Display"/>
                </a:rPr>
                <a:t>김서희</a:t>
              </a:r>
              <a:endParaRPr sz="1200" b="1" dirty="0">
                <a:solidFill>
                  <a:schemeClr val="dk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DM Serif Display"/>
                <a:sym typeface="DM Serif Display"/>
              </a:endParaRPr>
            </a:p>
          </p:txBody>
        </p:sp>
        <p:sp>
          <p:nvSpPr>
            <p:cNvPr id="834" name="Google Shape;834;p74"/>
            <p:cNvSpPr txBox="1"/>
            <p:nvPr/>
          </p:nvSpPr>
          <p:spPr>
            <a:xfrm>
              <a:off x="2761874" y="3604610"/>
              <a:ext cx="1553700" cy="9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메인 </a:t>
              </a:r>
              <a:r>
                <a:rPr lang="ko-KR" altLang="en-US" sz="1200" b="1" dirty="0" err="1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코더</a:t>
              </a:r>
              <a:endParaRPr lang="en-US" altLang="ko-KR" sz="12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 Light"/>
                <a:sym typeface="Open Sans Light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데이터 </a:t>
              </a:r>
              <a:r>
                <a:rPr lang="ko-KR" altLang="en-US" sz="1200" b="1" dirty="0" err="1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전처리</a:t>
              </a:r>
              <a:endParaRPr lang="en-US" altLang="ko-KR" sz="12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 Light"/>
                <a:sym typeface="Open Sans Light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도메인</a:t>
              </a:r>
              <a:endParaRPr lang="en-US" altLang="ko-KR" sz="12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 Light"/>
                <a:sym typeface="Open Sans Light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 Light"/>
                <a:sym typeface="Open Sans Light"/>
              </a:endParaRPr>
            </a:p>
          </p:txBody>
        </p:sp>
        <p:sp>
          <p:nvSpPr>
            <p:cNvPr id="835" name="Google Shape;835;p74"/>
            <p:cNvSpPr txBox="1"/>
            <p:nvPr/>
          </p:nvSpPr>
          <p:spPr>
            <a:xfrm>
              <a:off x="5030703" y="3604610"/>
              <a:ext cx="1553700" cy="9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서브 </a:t>
              </a:r>
              <a:r>
                <a:rPr lang="ko-KR" altLang="en-US" sz="1200" b="1" dirty="0" err="1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코더</a:t>
              </a:r>
              <a:endParaRPr lang="en-US" altLang="ko-KR" sz="12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 Light"/>
                <a:sym typeface="Open Sans Light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데이터수집</a:t>
              </a:r>
              <a:endParaRPr lang="en-US" altLang="ko-KR" sz="12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 Light"/>
                <a:sym typeface="Open Sans Light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기획 및 총괄</a:t>
              </a:r>
              <a:endParaRPr lang="en-US" altLang="ko-KR" sz="12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 Light"/>
                <a:sym typeface="Open Sans Light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Open Sans Light"/>
                  <a:sym typeface="Open Sans Light"/>
                </a:rPr>
                <a:t>EDA</a:t>
              </a: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 Light"/>
                <a:sym typeface="Open Sans Light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 Light"/>
                <a:sym typeface="Open Sans Light"/>
              </a:endParaRPr>
            </a:p>
          </p:txBody>
        </p:sp>
        <p:grpSp>
          <p:nvGrpSpPr>
            <p:cNvPr id="9" name="Google Shape;11816;p125">
              <a:extLst>
                <a:ext uri="{FF2B5EF4-FFF2-40B4-BE49-F238E27FC236}">
                  <a16:creationId xmlns:a16="http://schemas.microsoft.com/office/drawing/2014/main" id="{0F7009D8-821D-0856-2DB9-9530B1E9883C}"/>
                </a:ext>
              </a:extLst>
            </p:cNvPr>
            <p:cNvGrpSpPr/>
            <p:nvPr/>
          </p:nvGrpSpPr>
          <p:grpSpPr>
            <a:xfrm>
              <a:off x="3378535" y="3254198"/>
              <a:ext cx="332355" cy="354974"/>
              <a:chOff x="5289631" y="1500214"/>
              <a:chExt cx="332355" cy="354974"/>
            </a:xfrm>
            <a:solidFill>
              <a:schemeClr val="bg1"/>
            </a:solidFill>
          </p:grpSpPr>
          <p:sp>
            <p:nvSpPr>
              <p:cNvPr id="10" name="Google Shape;11817;p125">
                <a:extLst>
                  <a:ext uri="{FF2B5EF4-FFF2-40B4-BE49-F238E27FC236}">
                    <a16:creationId xmlns:a16="http://schemas.microsoft.com/office/drawing/2014/main" id="{3AB5DA25-9E02-626B-395F-E1720D0A0C05}"/>
                  </a:ext>
                </a:extLst>
              </p:cNvPr>
              <p:cNvSpPr/>
              <p:nvPr/>
            </p:nvSpPr>
            <p:spPr>
              <a:xfrm>
                <a:off x="5432603" y="1667040"/>
                <a:ext cx="45651" cy="16157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510" extrusionOk="0">
                    <a:moveTo>
                      <a:pt x="183" y="0"/>
                    </a:moveTo>
                    <a:cubicBezTo>
                      <a:pt x="140" y="0"/>
                      <a:pt x="96" y="15"/>
                      <a:pt x="60" y="45"/>
                    </a:cubicBezTo>
                    <a:cubicBezTo>
                      <a:pt x="0" y="104"/>
                      <a:pt x="0" y="211"/>
                      <a:pt x="60" y="283"/>
                    </a:cubicBezTo>
                    <a:cubicBezTo>
                      <a:pt x="203" y="426"/>
                      <a:pt x="441" y="509"/>
                      <a:pt x="691" y="509"/>
                    </a:cubicBezTo>
                    <a:cubicBezTo>
                      <a:pt x="965" y="509"/>
                      <a:pt x="1203" y="426"/>
                      <a:pt x="1334" y="283"/>
                    </a:cubicBezTo>
                    <a:cubicBezTo>
                      <a:pt x="1441" y="223"/>
                      <a:pt x="1441" y="128"/>
                      <a:pt x="1370" y="45"/>
                    </a:cubicBezTo>
                    <a:cubicBezTo>
                      <a:pt x="1334" y="15"/>
                      <a:pt x="1292" y="0"/>
                      <a:pt x="1251" y="0"/>
                    </a:cubicBezTo>
                    <a:cubicBezTo>
                      <a:pt x="1209" y="0"/>
                      <a:pt x="1167" y="15"/>
                      <a:pt x="1131" y="45"/>
                    </a:cubicBezTo>
                    <a:cubicBezTo>
                      <a:pt x="1072" y="104"/>
                      <a:pt x="917" y="188"/>
                      <a:pt x="715" y="188"/>
                    </a:cubicBezTo>
                    <a:cubicBezTo>
                      <a:pt x="500" y="188"/>
                      <a:pt x="358" y="104"/>
                      <a:pt x="298" y="45"/>
                    </a:cubicBezTo>
                    <a:cubicBezTo>
                      <a:pt x="268" y="15"/>
                      <a:pt x="227" y="0"/>
                      <a:pt x="1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818;p125">
                <a:extLst>
                  <a:ext uri="{FF2B5EF4-FFF2-40B4-BE49-F238E27FC236}">
                    <a16:creationId xmlns:a16="http://schemas.microsoft.com/office/drawing/2014/main" id="{2697CD47-2584-5EDD-6652-FA6C0B3E3DF0}"/>
                  </a:ext>
                </a:extLst>
              </p:cNvPr>
              <p:cNvSpPr/>
              <p:nvPr/>
            </p:nvSpPr>
            <p:spPr>
              <a:xfrm>
                <a:off x="5416763" y="1628074"/>
                <a:ext cx="10581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01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7"/>
                    </a:cubicBezTo>
                    <a:lnTo>
                      <a:pt x="0" y="346"/>
                    </a:lnTo>
                    <a:cubicBezTo>
                      <a:pt x="0" y="429"/>
                      <a:pt x="84" y="501"/>
                      <a:pt x="167" y="501"/>
                    </a:cubicBezTo>
                    <a:cubicBezTo>
                      <a:pt x="262" y="501"/>
                      <a:pt x="334" y="429"/>
                      <a:pt x="334" y="346"/>
                    </a:cubicBezTo>
                    <a:lnTo>
                      <a:pt x="334" y="167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819;p125">
                <a:extLst>
                  <a:ext uri="{FF2B5EF4-FFF2-40B4-BE49-F238E27FC236}">
                    <a16:creationId xmlns:a16="http://schemas.microsoft.com/office/drawing/2014/main" id="{9453EF19-31F0-AD1B-8316-331434BA3177}"/>
                  </a:ext>
                </a:extLst>
              </p:cNvPr>
              <p:cNvSpPr/>
              <p:nvPr/>
            </p:nvSpPr>
            <p:spPr>
              <a:xfrm>
                <a:off x="5483893" y="1628074"/>
                <a:ext cx="10233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501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346"/>
                    </a:lnTo>
                    <a:cubicBezTo>
                      <a:pt x="1" y="429"/>
                      <a:pt x="72" y="501"/>
                      <a:pt x="155" y="501"/>
                    </a:cubicBezTo>
                    <a:cubicBezTo>
                      <a:pt x="251" y="501"/>
                      <a:pt x="322" y="429"/>
                      <a:pt x="322" y="346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820;p125">
                <a:extLst>
                  <a:ext uri="{FF2B5EF4-FFF2-40B4-BE49-F238E27FC236}">
                    <a16:creationId xmlns:a16="http://schemas.microsoft.com/office/drawing/2014/main" id="{51D005F0-772D-8867-D0A1-120F65D768A7}"/>
                  </a:ext>
                </a:extLst>
              </p:cNvPr>
              <p:cNvSpPr/>
              <p:nvPr/>
            </p:nvSpPr>
            <p:spPr>
              <a:xfrm>
                <a:off x="5411093" y="1611474"/>
                <a:ext cx="21923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335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7" y="334"/>
                    </a:cubicBezTo>
                    <a:lnTo>
                      <a:pt x="525" y="334"/>
                    </a:lnTo>
                    <a:cubicBezTo>
                      <a:pt x="608" y="334"/>
                      <a:pt x="691" y="251"/>
                      <a:pt x="691" y="168"/>
                    </a:cubicBezTo>
                    <a:cubicBezTo>
                      <a:pt x="691" y="72"/>
                      <a:pt x="620" y="1"/>
                      <a:pt x="5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821;p125">
                <a:extLst>
                  <a:ext uri="{FF2B5EF4-FFF2-40B4-BE49-F238E27FC236}">
                    <a16:creationId xmlns:a16="http://schemas.microsoft.com/office/drawing/2014/main" id="{C028AF26-391F-8EA0-C8D7-E2EF9D4126CD}"/>
                  </a:ext>
                </a:extLst>
              </p:cNvPr>
              <p:cNvSpPr/>
              <p:nvPr/>
            </p:nvSpPr>
            <p:spPr>
              <a:xfrm>
                <a:off x="5478254" y="1611474"/>
                <a:ext cx="21511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35" extrusionOk="0">
                    <a:moveTo>
                      <a:pt x="155" y="1"/>
                    </a:moveTo>
                    <a:cubicBezTo>
                      <a:pt x="71" y="1"/>
                      <a:pt x="0" y="72"/>
                      <a:pt x="0" y="168"/>
                    </a:cubicBezTo>
                    <a:cubicBezTo>
                      <a:pt x="0" y="251"/>
                      <a:pt x="71" y="334"/>
                      <a:pt x="155" y="334"/>
                    </a:cubicBezTo>
                    <a:lnTo>
                      <a:pt x="524" y="334"/>
                    </a:lnTo>
                    <a:cubicBezTo>
                      <a:pt x="607" y="334"/>
                      <a:pt x="679" y="251"/>
                      <a:pt x="679" y="168"/>
                    </a:cubicBezTo>
                    <a:cubicBezTo>
                      <a:pt x="679" y="72"/>
                      <a:pt x="607" y="1"/>
                      <a:pt x="5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822;p125">
                <a:extLst>
                  <a:ext uri="{FF2B5EF4-FFF2-40B4-BE49-F238E27FC236}">
                    <a16:creationId xmlns:a16="http://schemas.microsoft.com/office/drawing/2014/main" id="{9A8B6D97-FB37-0324-97CB-B00814A0FFE3}"/>
                  </a:ext>
                </a:extLst>
              </p:cNvPr>
              <p:cNvSpPr/>
              <p:nvPr/>
            </p:nvSpPr>
            <p:spPr>
              <a:xfrm>
                <a:off x="5289631" y="1500214"/>
                <a:ext cx="332355" cy="354974"/>
              </a:xfrm>
              <a:custGeom>
                <a:avLst/>
                <a:gdLst/>
                <a:ahLst/>
                <a:cxnLst/>
                <a:rect l="l" t="t" r="r" b="b"/>
                <a:pathLst>
                  <a:path w="10491" h="11205" extrusionOk="0">
                    <a:moveTo>
                      <a:pt x="5930" y="322"/>
                    </a:moveTo>
                    <a:cubicBezTo>
                      <a:pt x="6395" y="322"/>
                      <a:pt x="6978" y="596"/>
                      <a:pt x="7347" y="858"/>
                    </a:cubicBezTo>
                    <a:cubicBezTo>
                      <a:pt x="7752" y="1143"/>
                      <a:pt x="8240" y="1655"/>
                      <a:pt x="8335" y="2429"/>
                    </a:cubicBezTo>
                    <a:cubicBezTo>
                      <a:pt x="8395" y="2989"/>
                      <a:pt x="8550" y="3263"/>
                      <a:pt x="8716" y="3513"/>
                    </a:cubicBezTo>
                    <a:cubicBezTo>
                      <a:pt x="8812" y="3680"/>
                      <a:pt x="8895" y="3822"/>
                      <a:pt x="8966" y="4049"/>
                    </a:cubicBezTo>
                    <a:cubicBezTo>
                      <a:pt x="9073" y="4370"/>
                      <a:pt x="9073" y="4632"/>
                      <a:pt x="9073" y="4894"/>
                    </a:cubicBezTo>
                    <a:cubicBezTo>
                      <a:pt x="9073" y="5144"/>
                      <a:pt x="9073" y="5406"/>
                      <a:pt x="9169" y="5715"/>
                    </a:cubicBezTo>
                    <a:cubicBezTo>
                      <a:pt x="9228" y="5918"/>
                      <a:pt x="9300" y="6085"/>
                      <a:pt x="9371" y="6239"/>
                    </a:cubicBezTo>
                    <a:cubicBezTo>
                      <a:pt x="9526" y="6537"/>
                      <a:pt x="9657" y="6799"/>
                      <a:pt x="9645" y="7442"/>
                    </a:cubicBezTo>
                    <a:cubicBezTo>
                      <a:pt x="9621" y="8037"/>
                      <a:pt x="9800" y="8430"/>
                      <a:pt x="9919" y="8740"/>
                    </a:cubicBezTo>
                    <a:cubicBezTo>
                      <a:pt x="10062" y="9049"/>
                      <a:pt x="10145" y="9264"/>
                      <a:pt x="10026" y="9597"/>
                    </a:cubicBezTo>
                    <a:cubicBezTo>
                      <a:pt x="9931" y="9918"/>
                      <a:pt x="9645" y="10133"/>
                      <a:pt x="9454" y="10252"/>
                    </a:cubicBezTo>
                    <a:lnTo>
                      <a:pt x="9454" y="9692"/>
                    </a:lnTo>
                    <a:cubicBezTo>
                      <a:pt x="9454" y="9168"/>
                      <a:pt x="9121" y="8704"/>
                      <a:pt x="8633" y="8549"/>
                    </a:cubicBezTo>
                    <a:lnTo>
                      <a:pt x="6811" y="7906"/>
                    </a:lnTo>
                    <a:cubicBezTo>
                      <a:pt x="6609" y="7835"/>
                      <a:pt x="6454" y="7620"/>
                      <a:pt x="6454" y="7394"/>
                    </a:cubicBezTo>
                    <a:lnTo>
                      <a:pt x="6454" y="6680"/>
                    </a:lnTo>
                    <a:cubicBezTo>
                      <a:pt x="7180" y="6263"/>
                      <a:pt x="7692" y="5465"/>
                      <a:pt x="7692" y="4561"/>
                    </a:cubicBezTo>
                    <a:lnTo>
                      <a:pt x="7692" y="3977"/>
                    </a:lnTo>
                    <a:cubicBezTo>
                      <a:pt x="7704" y="3989"/>
                      <a:pt x="7716" y="3989"/>
                      <a:pt x="7716" y="4001"/>
                    </a:cubicBezTo>
                    <a:cubicBezTo>
                      <a:pt x="8073" y="4263"/>
                      <a:pt x="8300" y="4418"/>
                      <a:pt x="8347" y="4989"/>
                    </a:cubicBezTo>
                    <a:cubicBezTo>
                      <a:pt x="8347" y="5073"/>
                      <a:pt x="8419" y="5132"/>
                      <a:pt x="8514" y="5132"/>
                    </a:cubicBezTo>
                    <a:lnTo>
                      <a:pt x="8526" y="5132"/>
                    </a:lnTo>
                    <a:cubicBezTo>
                      <a:pt x="8609" y="5132"/>
                      <a:pt x="8692" y="5049"/>
                      <a:pt x="8669" y="4953"/>
                    </a:cubicBezTo>
                    <a:cubicBezTo>
                      <a:pt x="8609" y="4239"/>
                      <a:pt x="8276" y="3989"/>
                      <a:pt x="7895" y="3739"/>
                    </a:cubicBezTo>
                    <a:cubicBezTo>
                      <a:pt x="7633" y="3560"/>
                      <a:pt x="7359" y="3370"/>
                      <a:pt x="7121" y="2965"/>
                    </a:cubicBezTo>
                    <a:cubicBezTo>
                      <a:pt x="6728" y="2322"/>
                      <a:pt x="6287" y="2215"/>
                      <a:pt x="5954" y="2132"/>
                    </a:cubicBezTo>
                    <a:cubicBezTo>
                      <a:pt x="5787" y="2084"/>
                      <a:pt x="5633" y="2060"/>
                      <a:pt x="5513" y="1965"/>
                    </a:cubicBezTo>
                    <a:cubicBezTo>
                      <a:pt x="5442" y="1917"/>
                      <a:pt x="5418" y="1834"/>
                      <a:pt x="5418" y="1763"/>
                    </a:cubicBezTo>
                    <a:lnTo>
                      <a:pt x="5418" y="1417"/>
                    </a:lnTo>
                    <a:cubicBezTo>
                      <a:pt x="5418" y="1322"/>
                      <a:pt x="5335" y="1251"/>
                      <a:pt x="5252" y="1251"/>
                    </a:cubicBezTo>
                    <a:cubicBezTo>
                      <a:pt x="5156" y="1251"/>
                      <a:pt x="5085" y="1322"/>
                      <a:pt x="5085" y="1417"/>
                    </a:cubicBezTo>
                    <a:lnTo>
                      <a:pt x="5085" y="1763"/>
                    </a:lnTo>
                    <a:cubicBezTo>
                      <a:pt x="5085" y="1846"/>
                      <a:pt x="5037" y="1917"/>
                      <a:pt x="4978" y="1965"/>
                    </a:cubicBezTo>
                    <a:cubicBezTo>
                      <a:pt x="4859" y="2060"/>
                      <a:pt x="4716" y="2084"/>
                      <a:pt x="4549" y="2132"/>
                    </a:cubicBezTo>
                    <a:cubicBezTo>
                      <a:pt x="4204" y="2215"/>
                      <a:pt x="3763" y="2322"/>
                      <a:pt x="3370" y="2965"/>
                    </a:cubicBezTo>
                    <a:cubicBezTo>
                      <a:pt x="3120" y="3370"/>
                      <a:pt x="2858" y="3549"/>
                      <a:pt x="2596" y="3739"/>
                    </a:cubicBezTo>
                    <a:cubicBezTo>
                      <a:pt x="2227" y="3989"/>
                      <a:pt x="1882" y="4239"/>
                      <a:pt x="1823" y="4953"/>
                    </a:cubicBezTo>
                    <a:cubicBezTo>
                      <a:pt x="1823" y="5049"/>
                      <a:pt x="1882" y="5120"/>
                      <a:pt x="1977" y="5132"/>
                    </a:cubicBezTo>
                    <a:cubicBezTo>
                      <a:pt x="2061" y="5132"/>
                      <a:pt x="2144" y="5073"/>
                      <a:pt x="2156" y="4989"/>
                    </a:cubicBezTo>
                    <a:cubicBezTo>
                      <a:pt x="2204" y="4418"/>
                      <a:pt x="2442" y="4263"/>
                      <a:pt x="2775" y="4001"/>
                    </a:cubicBezTo>
                    <a:cubicBezTo>
                      <a:pt x="3049" y="3822"/>
                      <a:pt x="3358" y="3584"/>
                      <a:pt x="3644" y="3144"/>
                    </a:cubicBezTo>
                    <a:cubicBezTo>
                      <a:pt x="3966" y="2620"/>
                      <a:pt x="4287" y="2525"/>
                      <a:pt x="4621" y="2453"/>
                    </a:cubicBezTo>
                    <a:cubicBezTo>
                      <a:pt x="4835" y="2394"/>
                      <a:pt x="5061" y="2346"/>
                      <a:pt x="5263" y="2179"/>
                    </a:cubicBezTo>
                    <a:cubicBezTo>
                      <a:pt x="5454" y="2346"/>
                      <a:pt x="5680" y="2394"/>
                      <a:pt x="5906" y="2453"/>
                    </a:cubicBezTo>
                    <a:cubicBezTo>
                      <a:pt x="6252" y="2548"/>
                      <a:pt x="6561" y="2620"/>
                      <a:pt x="6883" y="3144"/>
                    </a:cubicBezTo>
                    <a:cubicBezTo>
                      <a:pt x="7049" y="3394"/>
                      <a:pt x="7216" y="3584"/>
                      <a:pt x="7395" y="3715"/>
                    </a:cubicBezTo>
                    <a:lnTo>
                      <a:pt x="7395" y="4525"/>
                    </a:lnTo>
                    <a:cubicBezTo>
                      <a:pt x="7395" y="5680"/>
                      <a:pt x="6454" y="6656"/>
                      <a:pt x="5299" y="6668"/>
                    </a:cubicBezTo>
                    <a:cubicBezTo>
                      <a:pt x="5292" y="6668"/>
                      <a:pt x="5285" y="6668"/>
                      <a:pt x="5277" y="6668"/>
                    </a:cubicBezTo>
                    <a:cubicBezTo>
                      <a:pt x="4109" y="6668"/>
                      <a:pt x="3156" y="5720"/>
                      <a:pt x="3156" y="4549"/>
                    </a:cubicBezTo>
                    <a:lnTo>
                      <a:pt x="3156" y="4489"/>
                    </a:lnTo>
                    <a:cubicBezTo>
                      <a:pt x="3156" y="4406"/>
                      <a:pt x="3073" y="4334"/>
                      <a:pt x="2989" y="4334"/>
                    </a:cubicBezTo>
                    <a:cubicBezTo>
                      <a:pt x="2894" y="4334"/>
                      <a:pt x="2823" y="4406"/>
                      <a:pt x="2823" y="4489"/>
                    </a:cubicBezTo>
                    <a:lnTo>
                      <a:pt x="2823" y="4549"/>
                    </a:lnTo>
                    <a:cubicBezTo>
                      <a:pt x="2823" y="5465"/>
                      <a:pt x="3311" y="6251"/>
                      <a:pt x="4061" y="6680"/>
                    </a:cubicBezTo>
                    <a:lnTo>
                      <a:pt x="4061" y="7394"/>
                    </a:lnTo>
                    <a:cubicBezTo>
                      <a:pt x="4061" y="7620"/>
                      <a:pt x="3906" y="7823"/>
                      <a:pt x="3704" y="7906"/>
                    </a:cubicBezTo>
                    <a:lnTo>
                      <a:pt x="1882" y="8537"/>
                    </a:lnTo>
                    <a:cubicBezTo>
                      <a:pt x="1394" y="8716"/>
                      <a:pt x="1072" y="9180"/>
                      <a:pt x="1072" y="9692"/>
                    </a:cubicBezTo>
                    <a:lnTo>
                      <a:pt x="1072" y="10252"/>
                    </a:lnTo>
                    <a:cubicBezTo>
                      <a:pt x="858" y="10133"/>
                      <a:pt x="596" y="9906"/>
                      <a:pt x="489" y="9597"/>
                    </a:cubicBezTo>
                    <a:cubicBezTo>
                      <a:pt x="370" y="9252"/>
                      <a:pt x="453" y="9049"/>
                      <a:pt x="608" y="8740"/>
                    </a:cubicBezTo>
                    <a:cubicBezTo>
                      <a:pt x="739" y="8418"/>
                      <a:pt x="906" y="8049"/>
                      <a:pt x="894" y="7442"/>
                    </a:cubicBezTo>
                    <a:cubicBezTo>
                      <a:pt x="870" y="6799"/>
                      <a:pt x="1025" y="6513"/>
                      <a:pt x="1156" y="6239"/>
                    </a:cubicBezTo>
                    <a:cubicBezTo>
                      <a:pt x="1227" y="6085"/>
                      <a:pt x="1311" y="5918"/>
                      <a:pt x="1370" y="5715"/>
                    </a:cubicBezTo>
                    <a:cubicBezTo>
                      <a:pt x="1453" y="5406"/>
                      <a:pt x="1453" y="5144"/>
                      <a:pt x="1453" y="4894"/>
                    </a:cubicBezTo>
                    <a:cubicBezTo>
                      <a:pt x="1453" y="4632"/>
                      <a:pt x="1453" y="4370"/>
                      <a:pt x="1561" y="4049"/>
                    </a:cubicBezTo>
                    <a:cubicBezTo>
                      <a:pt x="1632" y="3822"/>
                      <a:pt x="1727" y="3680"/>
                      <a:pt x="1811" y="3513"/>
                    </a:cubicBezTo>
                    <a:cubicBezTo>
                      <a:pt x="1965" y="3263"/>
                      <a:pt x="2120" y="2989"/>
                      <a:pt x="2204" y="2429"/>
                    </a:cubicBezTo>
                    <a:cubicBezTo>
                      <a:pt x="2287" y="1655"/>
                      <a:pt x="2775" y="1155"/>
                      <a:pt x="3180" y="858"/>
                    </a:cubicBezTo>
                    <a:cubicBezTo>
                      <a:pt x="3692" y="489"/>
                      <a:pt x="4251" y="322"/>
                      <a:pt x="4597" y="322"/>
                    </a:cubicBezTo>
                    <a:cubicBezTo>
                      <a:pt x="4763" y="322"/>
                      <a:pt x="4894" y="358"/>
                      <a:pt x="4978" y="429"/>
                    </a:cubicBezTo>
                    <a:cubicBezTo>
                      <a:pt x="5067" y="489"/>
                      <a:pt x="5168" y="518"/>
                      <a:pt x="5268" y="518"/>
                    </a:cubicBezTo>
                    <a:cubicBezTo>
                      <a:pt x="5368" y="518"/>
                      <a:pt x="5466" y="489"/>
                      <a:pt x="5549" y="429"/>
                    </a:cubicBezTo>
                    <a:cubicBezTo>
                      <a:pt x="5656" y="370"/>
                      <a:pt x="5775" y="322"/>
                      <a:pt x="5930" y="322"/>
                    </a:cubicBezTo>
                    <a:close/>
                    <a:moveTo>
                      <a:pt x="4585" y="0"/>
                    </a:moveTo>
                    <a:cubicBezTo>
                      <a:pt x="4109" y="0"/>
                      <a:pt x="3478" y="239"/>
                      <a:pt x="2977" y="596"/>
                    </a:cubicBezTo>
                    <a:cubicBezTo>
                      <a:pt x="2525" y="917"/>
                      <a:pt x="1965" y="1489"/>
                      <a:pt x="1858" y="2382"/>
                    </a:cubicBezTo>
                    <a:cubicBezTo>
                      <a:pt x="1799" y="2870"/>
                      <a:pt x="1668" y="3096"/>
                      <a:pt x="1513" y="3334"/>
                    </a:cubicBezTo>
                    <a:cubicBezTo>
                      <a:pt x="1418" y="3501"/>
                      <a:pt x="1311" y="3680"/>
                      <a:pt x="1239" y="3941"/>
                    </a:cubicBezTo>
                    <a:cubicBezTo>
                      <a:pt x="1132" y="4311"/>
                      <a:pt x="1120" y="4596"/>
                      <a:pt x="1120" y="4882"/>
                    </a:cubicBezTo>
                    <a:cubicBezTo>
                      <a:pt x="1120" y="5120"/>
                      <a:pt x="1120" y="5346"/>
                      <a:pt x="1037" y="5608"/>
                    </a:cubicBezTo>
                    <a:cubicBezTo>
                      <a:pt x="1001" y="5787"/>
                      <a:pt x="918" y="5918"/>
                      <a:pt x="846" y="6073"/>
                    </a:cubicBezTo>
                    <a:cubicBezTo>
                      <a:pt x="703" y="6382"/>
                      <a:pt x="537" y="6716"/>
                      <a:pt x="549" y="7430"/>
                    </a:cubicBezTo>
                    <a:cubicBezTo>
                      <a:pt x="560" y="7966"/>
                      <a:pt x="418" y="8287"/>
                      <a:pt x="287" y="8585"/>
                    </a:cubicBezTo>
                    <a:cubicBezTo>
                      <a:pt x="132" y="8918"/>
                      <a:pt x="1" y="9228"/>
                      <a:pt x="168" y="9692"/>
                    </a:cubicBezTo>
                    <a:cubicBezTo>
                      <a:pt x="346" y="10192"/>
                      <a:pt x="846" y="10514"/>
                      <a:pt x="1061" y="10609"/>
                    </a:cubicBezTo>
                    <a:lnTo>
                      <a:pt x="1061" y="11026"/>
                    </a:lnTo>
                    <a:cubicBezTo>
                      <a:pt x="1061" y="11121"/>
                      <a:pt x="1132" y="11192"/>
                      <a:pt x="1215" y="11192"/>
                    </a:cubicBezTo>
                    <a:cubicBezTo>
                      <a:pt x="1311" y="11192"/>
                      <a:pt x="1382" y="11121"/>
                      <a:pt x="1382" y="11026"/>
                    </a:cubicBezTo>
                    <a:lnTo>
                      <a:pt x="1382" y="9668"/>
                    </a:lnTo>
                    <a:cubicBezTo>
                      <a:pt x="1382" y="9514"/>
                      <a:pt x="1430" y="9359"/>
                      <a:pt x="1501" y="9228"/>
                    </a:cubicBezTo>
                    <a:lnTo>
                      <a:pt x="2275" y="9895"/>
                    </a:lnTo>
                    <a:cubicBezTo>
                      <a:pt x="2394" y="10002"/>
                      <a:pt x="2465" y="10145"/>
                      <a:pt x="2465" y="10299"/>
                    </a:cubicBezTo>
                    <a:lnTo>
                      <a:pt x="2465" y="11026"/>
                    </a:lnTo>
                    <a:cubicBezTo>
                      <a:pt x="2465" y="11121"/>
                      <a:pt x="2549" y="11192"/>
                      <a:pt x="2632" y="11192"/>
                    </a:cubicBezTo>
                    <a:cubicBezTo>
                      <a:pt x="2716" y="11192"/>
                      <a:pt x="2799" y="11121"/>
                      <a:pt x="2799" y="11026"/>
                    </a:cubicBezTo>
                    <a:lnTo>
                      <a:pt x="2799" y="10299"/>
                    </a:lnTo>
                    <a:cubicBezTo>
                      <a:pt x="2799" y="10049"/>
                      <a:pt x="2692" y="9811"/>
                      <a:pt x="2501" y="9645"/>
                    </a:cubicBezTo>
                    <a:lnTo>
                      <a:pt x="1727" y="8978"/>
                    </a:lnTo>
                    <a:cubicBezTo>
                      <a:pt x="1799" y="8918"/>
                      <a:pt x="1882" y="8871"/>
                      <a:pt x="1977" y="8823"/>
                    </a:cubicBezTo>
                    <a:lnTo>
                      <a:pt x="3013" y="8454"/>
                    </a:lnTo>
                    <a:cubicBezTo>
                      <a:pt x="3728" y="9371"/>
                      <a:pt x="4466" y="10002"/>
                      <a:pt x="5192" y="10299"/>
                    </a:cubicBezTo>
                    <a:cubicBezTo>
                      <a:pt x="5204" y="10311"/>
                      <a:pt x="5240" y="10311"/>
                      <a:pt x="5252" y="10311"/>
                    </a:cubicBezTo>
                    <a:cubicBezTo>
                      <a:pt x="5263" y="10311"/>
                      <a:pt x="5299" y="10311"/>
                      <a:pt x="5311" y="10299"/>
                    </a:cubicBezTo>
                    <a:cubicBezTo>
                      <a:pt x="5764" y="10121"/>
                      <a:pt x="6216" y="9811"/>
                      <a:pt x="6668" y="9395"/>
                    </a:cubicBezTo>
                    <a:cubicBezTo>
                      <a:pt x="6728" y="9335"/>
                      <a:pt x="6740" y="9228"/>
                      <a:pt x="6668" y="9156"/>
                    </a:cubicBezTo>
                    <a:cubicBezTo>
                      <a:pt x="6636" y="9124"/>
                      <a:pt x="6590" y="9102"/>
                      <a:pt x="6543" y="9102"/>
                    </a:cubicBezTo>
                    <a:cubicBezTo>
                      <a:pt x="6503" y="9102"/>
                      <a:pt x="6463" y="9118"/>
                      <a:pt x="6430" y="9156"/>
                    </a:cubicBezTo>
                    <a:cubicBezTo>
                      <a:pt x="6025" y="9525"/>
                      <a:pt x="5644" y="9811"/>
                      <a:pt x="5252" y="9966"/>
                    </a:cubicBezTo>
                    <a:cubicBezTo>
                      <a:pt x="4478" y="9633"/>
                      <a:pt x="3811" y="8930"/>
                      <a:pt x="3347" y="8347"/>
                    </a:cubicBezTo>
                    <a:lnTo>
                      <a:pt x="3799" y="8204"/>
                    </a:lnTo>
                    <a:cubicBezTo>
                      <a:pt x="4132" y="8085"/>
                      <a:pt x="4370" y="7751"/>
                      <a:pt x="4370" y="7382"/>
                    </a:cubicBezTo>
                    <a:lnTo>
                      <a:pt x="4370" y="6811"/>
                    </a:lnTo>
                    <a:cubicBezTo>
                      <a:pt x="4656" y="6918"/>
                      <a:pt x="4954" y="6978"/>
                      <a:pt x="5263" y="6978"/>
                    </a:cubicBezTo>
                    <a:cubicBezTo>
                      <a:pt x="5585" y="6978"/>
                      <a:pt x="5883" y="6918"/>
                      <a:pt x="6156" y="6811"/>
                    </a:cubicBezTo>
                    <a:lnTo>
                      <a:pt x="6156" y="7382"/>
                    </a:lnTo>
                    <a:cubicBezTo>
                      <a:pt x="6156" y="7751"/>
                      <a:pt x="6395" y="8085"/>
                      <a:pt x="6740" y="8204"/>
                    </a:cubicBezTo>
                    <a:lnTo>
                      <a:pt x="7192" y="8347"/>
                    </a:lnTo>
                    <a:cubicBezTo>
                      <a:pt x="7097" y="8466"/>
                      <a:pt x="7014" y="8573"/>
                      <a:pt x="6907" y="8692"/>
                    </a:cubicBezTo>
                    <a:cubicBezTo>
                      <a:pt x="6847" y="8763"/>
                      <a:pt x="6847" y="8871"/>
                      <a:pt x="6918" y="8930"/>
                    </a:cubicBezTo>
                    <a:cubicBezTo>
                      <a:pt x="6954" y="8954"/>
                      <a:pt x="6990" y="8978"/>
                      <a:pt x="7026" y="8978"/>
                    </a:cubicBezTo>
                    <a:cubicBezTo>
                      <a:pt x="7073" y="8978"/>
                      <a:pt x="7109" y="8954"/>
                      <a:pt x="7145" y="8918"/>
                    </a:cubicBezTo>
                    <a:cubicBezTo>
                      <a:pt x="7264" y="8787"/>
                      <a:pt x="7383" y="8633"/>
                      <a:pt x="7502" y="8490"/>
                    </a:cubicBezTo>
                    <a:lnTo>
                      <a:pt x="8538" y="8859"/>
                    </a:lnTo>
                    <a:cubicBezTo>
                      <a:pt x="8645" y="8883"/>
                      <a:pt x="8740" y="8942"/>
                      <a:pt x="8812" y="9002"/>
                    </a:cubicBezTo>
                    <a:lnTo>
                      <a:pt x="8038" y="9656"/>
                    </a:lnTo>
                    <a:cubicBezTo>
                      <a:pt x="7847" y="9823"/>
                      <a:pt x="7740" y="10061"/>
                      <a:pt x="7740" y="10311"/>
                    </a:cubicBezTo>
                    <a:lnTo>
                      <a:pt x="7740" y="11038"/>
                    </a:lnTo>
                    <a:cubicBezTo>
                      <a:pt x="7740" y="11133"/>
                      <a:pt x="7811" y="11204"/>
                      <a:pt x="7895" y="11204"/>
                    </a:cubicBezTo>
                    <a:cubicBezTo>
                      <a:pt x="7990" y="11204"/>
                      <a:pt x="8061" y="11133"/>
                      <a:pt x="8061" y="11038"/>
                    </a:cubicBezTo>
                    <a:lnTo>
                      <a:pt x="8061" y="10311"/>
                    </a:lnTo>
                    <a:cubicBezTo>
                      <a:pt x="8061" y="10145"/>
                      <a:pt x="8133" y="10002"/>
                      <a:pt x="8252" y="9918"/>
                    </a:cubicBezTo>
                    <a:lnTo>
                      <a:pt x="9014" y="9264"/>
                    </a:lnTo>
                    <a:cubicBezTo>
                      <a:pt x="9085" y="9395"/>
                      <a:pt x="9133" y="9537"/>
                      <a:pt x="9133" y="9692"/>
                    </a:cubicBezTo>
                    <a:lnTo>
                      <a:pt x="9133" y="11049"/>
                    </a:lnTo>
                    <a:cubicBezTo>
                      <a:pt x="9133" y="11133"/>
                      <a:pt x="9204" y="11204"/>
                      <a:pt x="9300" y="11204"/>
                    </a:cubicBezTo>
                    <a:cubicBezTo>
                      <a:pt x="9383" y="11204"/>
                      <a:pt x="9466" y="11133"/>
                      <a:pt x="9466" y="11049"/>
                    </a:cubicBezTo>
                    <a:lnTo>
                      <a:pt x="9466" y="10633"/>
                    </a:lnTo>
                    <a:cubicBezTo>
                      <a:pt x="9681" y="10514"/>
                      <a:pt x="10193" y="10216"/>
                      <a:pt x="10359" y="9704"/>
                    </a:cubicBezTo>
                    <a:cubicBezTo>
                      <a:pt x="10490" y="9240"/>
                      <a:pt x="10359" y="8930"/>
                      <a:pt x="10228" y="8585"/>
                    </a:cubicBezTo>
                    <a:cubicBezTo>
                      <a:pt x="10085" y="8287"/>
                      <a:pt x="9955" y="7966"/>
                      <a:pt x="9955" y="7430"/>
                    </a:cubicBezTo>
                    <a:cubicBezTo>
                      <a:pt x="9966" y="6716"/>
                      <a:pt x="9812" y="6382"/>
                      <a:pt x="9657" y="6073"/>
                    </a:cubicBezTo>
                    <a:cubicBezTo>
                      <a:pt x="9585" y="5918"/>
                      <a:pt x="9526" y="5787"/>
                      <a:pt x="9466" y="5608"/>
                    </a:cubicBezTo>
                    <a:cubicBezTo>
                      <a:pt x="9395" y="5346"/>
                      <a:pt x="9395" y="5120"/>
                      <a:pt x="9395" y="4882"/>
                    </a:cubicBezTo>
                    <a:cubicBezTo>
                      <a:pt x="9395" y="4596"/>
                      <a:pt x="9395" y="4311"/>
                      <a:pt x="9276" y="3941"/>
                    </a:cubicBezTo>
                    <a:cubicBezTo>
                      <a:pt x="9193" y="3680"/>
                      <a:pt x="9097" y="3513"/>
                      <a:pt x="8990" y="3334"/>
                    </a:cubicBezTo>
                    <a:cubicBezTo>
                      <a:pt x="8835" y="3096"/>
                      <a:pt x="8704" y="2870"/>
                      <a:pt x="8645" y="2382"/>
                    </a:cubicBezTo>
                    <a:cubicBezTo>
                      <a:pt x="8538" y="1489"/>
                      <a:pt x="7978" y="917"/>
                      <a:pt x="7526" y="596"/>
                    </a:cubicBezTo>
                    <a:cubicBezTo>
                      <a:pt x="7026" y="239"/>
                      <a:pt x="6395" y="0"/>
                      <a:pt x="5918" y="0"/>
                    </a:cubicBezTo>
                    <a:cubicBezTo>
                      <a:pt x="5704" y="0"/>
                      <a:pt x="5502" y="48"/>
                      <a:pt x="5359" y="143"/>
                    </a:cubicBezTo>
                    <a:cubicBezTo>
                      <a:pt x="5329" y="167"/>
                      <a:pt x="5290" y="179"/>
                      <a:pt x="5252" y="179"/>
                    </a:cubicBezTo>
                    <a:cubicBezTo>
                      <a:pt x="5213" y="179"/>
                      <a:pt x="5174" y="167"/>
                      <a:pt x="5144" y="143"/>
                    </a:cubicBezTo>
                    <a:cubicBezTo>
                      <a:pt x="5002" y="48"/>
                      <a:pt x="4811" y="0"/>
                      <a:pt x="4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11798;p125">
              <a:extLst>
                <a:ext uri="{FF2B5EF4-FFF2-40B4-BE49-F238E27FC236}">
                  <a16:creationId xmlns:a16="http://schemas.microsoft.com/office/drawing/2014/main" id="{B739EB5E-C784-47BA-E0C3-2FBFDC739F9F}"/>
                </a:ext>
              </a:extLst>
            </p:cNvPr>
            <p:cNvGrpSpPr/>
            <p:nvPr/>
          </p:nvGrpSpPr>
          <p:grpSpPr>
            <a:xfrm>
              <a:off x="5666466" y="3259313"/>
              <a:ext cx="282174" cy="355735"/>
              <a:chOff x="7144274" y="1500214"/>
              <a:chExt cx="282174" cy="355735"/>
            </a:xfrm>
            <a:solidFill>
              <a:schemeClr val="bg1"/>
            </a:solidFill>
          </p:grpSpPr>
          <p:sp>
            <p:nvSpPr>
              <p:cNvPr id="24" name="Google Shape;11799;p125">
                <a:extLst>
                  <a:ext uri="{FF2B5EF4-FFF2-40B4-BE49-F238E27FC236}">
                    <a16:creationId xmlns:a16="http://schemas.microsoft.com/office/drawing/2014/main" id="{79EDF7CB-45F3-30EB-9C7B-B0FA6615D46B}"/>
                  </a:ext>
                </a:extLst>
              </p:cNvPr>
              <p:cNvSpPr/>
              <p:nvPr/>
            </p:nvSpPr>
            <p:spPr>
              <a:xfrm>
                <a:off x="7245745" y="1613375"/>
                <a:ext cx="10613" cy="1625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513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346"/>
                    </a:lnTo>
                    <a:cubicBezTo>
                      <a:pt x="1" y="429"/>
                      <a:pt x="72" y="512"/>
                      <a:pt x="167" y="512"/>
                    </a:cubicBezTo>
                    <a:cubicBezTo>
                      <a:pt x="251" y="512"/>
                      <a:pt x="334" y="429"/>
                      <a:pt x="334" y="346"/>
                    </a:cubicBezTo>
                    <a:lnTo>
                      <a:pt x="334" y="167"/>
                    </a:lnTo>
                    <a:cubicBezTo>
                      <a:pt x="334" y="72"/>
                      <a:pt x="251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800;p125">
                <a:extLst>
                  <a:ext uri="{FF2B5EF4-FFF2-40B4-BE49-F238E27FC236}">
                    <a16:creationId xmlns:a16="http://schemas.microsoft.com/office/drawing/2014/main" id="{1C73996A-9B26-39C4-FDD1-EB9103E32F84}"/>
                  </a:ext>
                </a:extLst>
              </p:cNvPr>
              <p:cNvSpPr/>
              <p:nvPr/>
            </p:nvSpPr>
            <p:spPr>
              <a:xfrm>
                <a:off x="7313635" y="1613375"/>
                <a:ext cx="10613" cy="1625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513" extrusionOk="0">
                    <a:moveTo>
                      <a:pt x="168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346"/>
                    </a:lnTo>
                    <a:cubicBezTo>
                      <a:pt x="1" y="429"/>
                      <a:pt x="72" y="512"/>
                      <a:pt x="168" y="512"/>
                    </a:cubicBezTo>
                    <a:cubicBezTo>
                      <a:pt x="251" y="512"/>
                      <a:pt x="334" y="429"/>
                      <a:pt x="334" y="346"/>
                    </a:cubicBezTo>
                    <a:lnTo>
                      <a:pt x="334" y="167"/>
                    </a:lnTo>
                    <a:cubicBezTo>
                      <a:pt x="334" y="72"/>
                      <a:pt x="251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801;p125">
                <a:extLst>
                  <a:ext uri="{FF2B5EF4-FFF2-40B4-BE49-F238E27FC236}">
                    <a16:creationId xmlns:a16="http://schemas.microsoft.com/office/drawing/2014/main" id="{1A2807A3-4599-0A29-1B08-F246C271AECA}"/>
                  </a:ext>
                </a:extLst>
              </p:cNvPr>
              <p:cNvSpPr/>
              <p:nvPr/>
            </p:nvSpPr>
            <p:spPr>
              <a:xfrm>
                <a:off x="7262345" y="1653070"/>
                <a:ext cx="45302" cy="16157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10" extrusionOk="0">
                    <a:moveTo>
                      <a:pt x="184" y="0"/>
                    </a:moveTo>
                    <a:cubicBezTo>
                      <a:pt x="140" y="0"/>
                      <a:pt x="96" y="15"/>
                      <a:pt x="60" y="45"/>
                    </a:cubicBezTo>
                    <a:cubicBezTo>
                      <a:pt x="1" y="105"/>
                      <a:pt x="1" y="212"/>
                      <a:pt x="60" y="283"/>
                    </a:cubicBezTo>
                    <a:cubicBezTo>
                      <a:pt x="203" y="426"/>
                      <a:pt x="441" y="509"/>
                      <a:pt x="715" y="509"/>
                    </a:cubicBezTo>
                    <a:cubicBezTo>
                      <a:pt x="977" y="509"/>
                      <a:pt x="1215" y="414"/>
                      <a:pt x="1370" y="283"/>
                    </a:cubicBezTo>
                    <a:cubicBezTo>
                      <a:pt x="1429" y="212"/>
                      <a:pt x="1429" y="105"/>
                      <a:pt x="1370" y="45"/>
                    </a:cubicBezTo>
                    <a:cubicBezTo>
                      <a:pt x="1340" y="15"/>
                      <a:pt x="1298" y="0"/>
                      <a:pt x="1255" y="0"/>
                    </a:cubicBezTo>
                    <a:cubicBezTo>
                      <a:pt x="1212" y="0"/>
                      <a:pt x="1167" y="15"/>
                      <a:pt x="1132" y="45"/>
                    </a:cubicBezTo>
                    <a:cubicBezTo>
                      <a:pt x="1072" y="105"/>
                      <a:pt x="917" y="176"/>
                      <a:pt x="715" y="176"/>
                    </a:cubicBezTo>
                    <a:cubicBezTo>
                      <a:pt x="501" y="176"/>
                      <a:pt x="358" y="105"/>
                      <a:pt x="298" y="45"/>
                    </a:cubicBezTo>
                    <a:cubicBezTo>
                      <a:pt x="268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802;p125">
                <a:extLst>
                  <a:ext uri="{FF2B5EF4-FFF2-40B4-BE49-F238E27FC236}">
                    <a16:creationId xmlns:a16="http://schemas.microsoft.com/office/drawing/2014/main" id="{A46DD499-51F6-3EC8-A40F-7D6A2D4750B9}"/>
                  </a:ext>
                </a:extLst>
              </p:cNvPr>
              <p:cNvSpPr/>
              <p:nvPr/>
            </p:nvSpPr>
            <p:spPr>
              <a:xfrm>
                <a:off x="7144274" y="1500214"/>
                <a:ext cx="282174" cy="35573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11229" extrusionOk="0">
                    <a:moveTo>
                      <a:pt x="7299" y="334"/>
                    </a:moveTo>
                    <a:cubicBezTo>
                      <a:pt x="7228" y="1048"/>
                      <a:pt x="6597" y="1608"/>
                      <a:pt x="5871" y="1608"/>
                    </a:cubicBezTo>
                    <a:lnTo>
                      <a:pt x="2656" y="1608"/>
                    </a:lnTo>
                    <a:cubicBezTo>
                      <a:pt x="2561" y="1608"/>
                      <a:pt x="2489" y="1679"/>
                      <a:pt x="2489" y="1775"/>
                    </a:cubicBezTo>
                    <a:cubicBezTo>
                      <a:pt x="2489" y="1858"/>
                      <a:pt x="2561" y="1941"/>
                      <a:pt x="2656" y="1941"/>
                    </a:cubicBezTo>
                    <a:lnTo>
                      <a:pt x="5871" y="1941"/>
                    </a:lnTo>
                    <a:cubicBezTo>
                      <a:pt x="6192" y="1941"/>
                      <a:pt x="6514" y="1846"/>
                      <a:pt x="6776" y="1679"/>
                    </a:cubicBezTo>
                    <a:lnTo>
                      <a:pt x="6776" y="3560"/>
                    </a:lnTo>
                    <a:cubicBezTo>
                      <a:pt x="6776" y="3644"/>
                      <a:pt x="6847" y="3727"/>
                      <a:pt x="6942" y="3727"/>
                    </a:cubicBezTo>
                    <a:lnTo>
                      <a:pt x="7026" y="3727"/>
                    </a:lnTo>
                    <a:cubicBezTo>
                      <a:pt x="7109" y="3727"/>
                      <a:pt x="7180" y="3751"/>
                      <a:pt x="7240" y="3810"/>
                    </a:cubicBezTo>
                    <a:cubicBezTo>
                      <a:pt x="7299" y="3870"/>
                      <a:pt x="7311" y="3941"/>
                      <a:pt x="7311" y="4037"/>
                    </a:cubicBezTo>
                    <a:cubicBezTo>
                      <a:pt x="7299" y="4180"/>
                      <a:pt x="7168" y="4287"/>
                      <a:pt x="7002" y="4287"/>
                    </a:cubicBezTo>
                    <a:lnTo>
                      <a:pt x="6930" y="4287"/>
                    </a:lnTo>
                    <a:lnTo>
                      <a:pt x="6930" y="4275"/>
                    </a:lnTo>
                    <a:cubicBezTo>
                      <a:pt x="6930" y="4180"/>
                      <a:pt x="6847" y="4108"/>
                      <a:pt x="6764" y="4108"/>
                    </a:cubicBezTo>
                    <a:cubicBezTo>
                      <a:pt x="6668" y="4108"/>
                      <a:pt x="6597" y="4180"/>
                      <a:pt x="6597" y="4275"/>
                    </a:cubicBezTo>
                    <a:cubicBezTo>
                      <a:pt x="6597" y="5465"/>
                      <a:pt x="5633" y="6430"/>
                      <a:pt x="4442" y="6430"/>
                    </a:cubicBezTo>
                    <a:cubicBezTo>
                      <a:pt x="3251" y="6430"/>
                      <a:pt x="2287" y="5465"/>
                      <a:pt x="2287" y="4275"/>
                    </a:cubicBezTo>
                    <a:cubicBezTo>
                      <a:pt x="2287" y="4180"/>
                      <a:pt x="2204" y="4108"/>
                      <a:pt x="2120" y="4108"/>
                    </a:cubicBezTo>
                    <a:cubicBezTo>
                      <a:pt x="2025" y="4108"/>
                      <a:pt x="1954" y="4180"/>
                      <a:pt x="1954" y="4275"/>
                    </a:cubicBezTo>
                    <a:lnTo>
                      <a:pt x="1954" y="4287"/>
                    </a:lnTo>
                    <a:lnTo>
                      <a:pt x="1846" y="4287"/>
                    </a:lnTo>
                    <a:cubicBezTo>
                      <a:pt x="1775" y="4287"/>
                      <a:pt x="1704" y="4263"/>
                      <a:pt x="1644" y="4203"/>
                    </a:cubicBezTo>
                    <a:cubicBezTo>
                      <a:pt x="1584" y="4144"/>
                      <a:pt x="1573" y="4061"/>
                      <a:pt x="1573" y="3977"/>
                    </a:cubicBezTo>
                    <a:cubicBezTo>
                      <a:pt x="1584" y="3822"/>
                      <a:pt x="1715" y="3727"/>
                      <a:pt x="1882" y="3727"/>
                    </a:cubicBezTo>
                    <a:lnTo>
                      <a:pt x="1942" y="3727"/>
                    </a:lnTo>
                    <a:cubicBezTo>
                      <a:pt x="2025" y="3727"/>
                      <a:pt x="2108" y="3644"/>
                      <a:pt x="2108" y="3560"/>
                    </a:cubicBezTo>
                    <a:lnTo>
                      <a:pt x="2108" y="1775"/>
                    </a:lnTo>
                    <a:cubicBezTo>
                      <a:pt x="2108" y="989"/>
                      <a:pt x="2739" y="334"/>
                      <a:pt x="3549" y="334"/>
                    </a:cubicBezTo>
                    <a:close/>
                    <a:moveTo>
                      <a:pt x="3025" y="6763"/>
                    </a:moveTo>
                    <a:lnTo>
                      <a:pt x="3025" y="7085"/>
                    </a:lnTo>
                    <a:cubicBezTo>
                      <a:pt x="3025" y="7239"/>
                      <a:pt x="2918" y="7382"/>
                      <a:pt x="2787" y="7430"/>
                    </a:cubicBezTo>
                    <a:lnTo>
                      <a:pt x="2406" y="7180"/>
                    </a:lnTo>
                    <a:cubicBezTo>
                      <a:pt x="2299" y="7097"/>
                      <a:pt x="2287" y="7001"/>
                      <a:pt x="2311" y="6918"/>
                    </a:cubicBezTo>
                    <a:cubicBezTo>
                      <a:pt x="2346" y="6847"/>
                      <a:pt x="2406" y="6763"/>
                      <a:pt x="2537" y="6763"/>
                    </a:cubicBezTo>
                    <a:close/>
                    <a:moveTo>
                      <a:pt x="6359" y="6763"/>
                    </a:moveTo>
                    <a:cubicBezTo>
                      <a:pt x="6478" y="6763"/>
                      <a:pt x="6549" y="6847"/>
                      <a:pt x="6585" y="6918"/>
                    </a:cubicBezTo>
                    <a:cubicBezTo>
                      <a:pt x="6609" y="7001"/>
                      <a:pt x="6597" y="7120"/>
                      <a:pt x="6490" y="7180"/>
                    </a:cubicBezTo>
                    <a:lnTo>
                      <a:pt x="6109" y="7430"/>
                    </a:lnTo>
                    <a:cubicBezTo>
                      <a:pt x="5954" y="7382"/>
                      <a:pt x="5859" y="7239"/>
                      <a:pt x="5859" y="7085"/>
                    </a:cubicBezTo>
                    <a:lnTo>
                      <a:pt x="5859" y="6763"/>
                    </a:lnTo>
                    <a:close/>
                    <a:moveTo>
                      <a:pt x="6371" y="6216"/>
                    </a:moveTo>
                    <a:cubicBezTo>
                      <a:pt x="6883" y="6216"/>
                      <a:pt x="7276" y="6620"/>
                      <a:pt x="7276" y="7132"/>
                    </a:cubicBezTo>
                    <a:cubicBezTo>
                      <a:pt x="7311" y="8156"/>
                      <a:pt x="6514" y="9025"/>
                      <a:pt x="5502" y="9097"/>
                    </a:cubicBezTo>
                    <a:lnTo>
                      <a:pt x="5502" y="8918"/>
                    </a:lnTo>
                    <a:cubicBezTo>
                      <a:pt x="5502" y="8823"/>
                      <a:pt x="5418" y="8752"/>
                      <a:pt x="5335" y="8752"/>
                    </a:cubicBezTo>
                    <a:cubicBezTo>
                      <a:pt x="5240" y="8752"/>
                      <a:pt x="5168" y="8823"/>
                      <a:pt x="5168" y="8918"/>
                    </a:cubicBezTo>
                    <a:lnTo>
                      <a:pt x="5168" y="9109"/>
                    </a:lnTo>
                    <a:lnTo>
                      <a:pt x="3716" y="9109"/>
                    </a:lnTo>
                    <a:lnTo>
                      <a:pt x="3716" y="8918"/>
                    </a:lnTo>
                    <a:cubicBezTo>
                      <a:pt x="3716" y="8823"/>
                      <a:pt x="3632" y="8752"/>
                      <a:pt x="3549" y="8752"/>
                    </a:cubicBezTo>
                    <a:cubicBezTo>
                      <a:pt x="3454" y="8752"/>
                      <a:pt x="3382" y="8823"/>
                      <a:pt x="3382" y="8918"/>
                    </a:cubicBezTo>
                    <a:lnTo>
                      <a:pt x="3382" y="9097"/>
                    </a:lnTo>
                    <a:cubicBezTo>
                      <a:pt x="2370" y="9002"/>
                      <a:pt x="1573" y="8156"/>
                      <a:pt x="1573" y="7132"/>
                    </a:cubicBezTo>
                    <a:cubicBezTo>
                      <a:pt x="1573" y="6620"/>
                      <a:pt x="1965" y="6227"/>
                      <a:pt x="2477" y="6227"/>
                    </a:cubicBezTo>
                    <a:lnTo>
                      <a:pt x="2906" y="6227"/>
                    </a:lnTo>
                    <a:cubicBezTo>
                      <a:pt x="2954" y="6251"/>
                      <a:pt x="3001" y="6287"/>
                      <a:pt x="3025" y="6311"/>
                    </a:cubicBezTo>
                    <a:lnTo>
                      <a:pt x="3025" y="6430"/>
                    </a:lnTo>
                    <a:lnTo>
                      <a:pt x="2525" y="6430"/>
                    </a:lnTo>
                    <a:cubicBezTo>
                      <a:pt x="2263" y="6430"/>
                      <a:pt x="2061" y="6585"/>
                      <a:pt x="1989" y="6835"/>
                    </a:cubicBezTo>
                    <a:cubicBezTo>
                      <a:pt x="1906" y="7085"/>
                      <a:pt x="2001" y="7323"/>
                      <a:pt x="2204" y="7454"/>
                    </a:cubicBezTo>
                    <a:lnTo>
                      <a:pt x="4037" y="8680"/>
                    </a:lnTo>
                    <a:cubicBezTo>
                      <a:pt x="4156" y="8752"/>
                      <a:pt x="4287" y="8799"/>
                      <a:pt x="4430" y="8799"/>
                    </a:cubicBezTo>
                    <a:cubicBezTo>
                      <a:pt x="4561" y="8799"/>
                      <a:pt x="4692" y="8752"/>
                      <a:pt x="4811" y="8680"/>
                    </a:cubicBezTo>
                    <a:lnTo>
                      <a:pt x="5228" y="8394"/>
                    </a:lnTo>
                    <a:cubicBezTo>
                      <a:pt x="5299" y="8347"/>
                      <a:pt x="5323" y="8252"/>
                      <a:pt x="5275" y="8168"/>
                    </a:cubicBezTo>
                    <a:cubicBezTo>
                      <a:pt x="5247" y="8125"/>
                      <a:pt x="5197" y="8104"/>
                      <a:pt x="5146" y="8104"/>
                    </a:cubicBezTo>
                    <a:cubicBezTo>
                      <a:pt x="5112" y="8104"/>
                      <a:pt x="5078" y="8113"/>
                      <a:pt x="5049" y="8132"/>
                    </a:cubicBezTo>
                    <a:lnTo>
                      <a:pt x="4632" y="8406"/>
                    </a:lnTo>
                    <a:cubicBezTo>
                      <a:pt x="4573" y="8454"/>
                      <a:pt x="4501" y="8478"/>
                      <a:pt x="4429" y="8478"/>
                    </a:cubicBezTo>
                    <a:cubicBezTo>
                      <a:pt x="4356" y="8478"/>
                      <a:pt x="4281" y="8454"/>
                      <a:pt x="4216" y="8406"/>
                    </a:cubicBezTo>
                    <a:lnTo>
                      <a:pt x="3073" y="7656"/>
                    </a:lnTo>
                    <a:cubicBezTo>
                      <a:pt x="3239" y="7513"/>
                      <a:pt x="3335" y="7323"/>
                      <a:pt x="3335" y="7097"/>
                    </a:cubicBezTo>
                    <a:lnTo>
                      <a:pt x="3335" y="6525"/>
                    </a:lnTo>
                    <a:cubicBezTo>
                      <a:pt x="3668" y="6680"/>
                      <a:pt x="4037" y="6775"/>
                      <a:pt x="4430" y="6775"/>
                    </a:cubicBezTo>
                    <a:cubicBezTo>
                      <a:pt x="4811" y="6775"/>
                      <a:pt x="5180" y="6680"/>
                      <a:pt x="5514" y="6525"/>
                    </a:cubicBezTo>
                    <a:lnTo>
                      <a:pt x="5514" y="7097"/>
                    </a:lnTo>
                    <a:cubicBezTo>
                      <a:pt x="5514" y="7323"/>
                      <a:pt x="5621" y="7513"/>
                      <a:pt x="5775" y="7656"/>
                    </a:cubicBezTo>
                    <a:lnTo>
                      <a:pt x="5668" y="7728"/>
                    </a:lnTo>
                    <a:cubicBezTo>
                      <a:pt x="5597" y="7775"/>
                      <a:pt x="5585" y="7871"/>
                      <a:pt x="5633" y="7954"/>
                    </a:cubicBezTo>
                    <a:cubicBezTo>
                      <a:pt x="5656" y="7990"/>
                      <a:pt x="5716" y="8025"/>
                      <a:pt x="5764" y="8025"/>
                    </a:cubicBezTo>
                    <a:cubicBezTo>
                      <a:pt x="5799" y="8025"/>
                      <a:pt x="5823" y="8001"/>
                      <a:pt x="5847" y="7990"/>
                    </a:cubicBezTo>
                    <a:lnTo>
                      <a:pt x="6645" y="7454"/>
                    </a:lnTo>
                    <a:cubicBezTo>
                      <a:pt x="6847" y="7323"/>
                      <a:pt x="6942" y="7073"/>
                      <a:pt x="6859" y="6835"/>
                    </a:cubicBezTo>
                    <a:cubicBezTo>
                      <a:pt x="6787" y="6597"/>
                      <a:pt x="6585" y="6430"/>
                      <a:pt x="6323" y="6430"/>
                    </a:cubicBezTo>
                    <a:lnTo>
                      <a:pt x="5823" y="6430"/>
                    </a:lnTo>
                    <a:lnTo>
                      <a:pt x="5823" y="6311"/>
                    </a:lnTo>
                    <a:cubicBezTo>
                      <a:pt x="5871" y="6287"/>
                      <a:pt x="5906" y="6251"/>
                      <a:pt x="5942" y="6216"/>
                    </a:cubicBezTo>
                    <a:close/>
                    <a:moveTo>
                      <a:pt x="3561" y="0"/>
                    </a:moveTo>
                    <a:cubicBezTo>
                      <a:pt x="2585" y="0"/>
                      <a:pt x="1787" y="786"/>
                      <a:pt x="1787" y="1775"/>
                    </a:cubicBezTo>
                    <a:lnTo>
                      <a:pt x="1787" y="3394"/>
                    </a:lnTo>
                    <a:cubicBezTo>
                      <a:pt x="1513" y="3441"/>
                      <a:pt x="1287" y="3668"/>
                      <a:pt x="1251" y="3930"/>
                    </a:cubicBezTo>
                    <a:cubicBezTo>
                      <a:pt x="1239" y="4108"/>
                      <a:pt x="1299" y="4275"/>
                      <a:pt x="1406" y="4406"/>
                    </a:cubicBezTo>
                    <a:cubicBezTo>
                      <a:pt x="1525" y="4537"/>
                      <a:pt x="1692" y="4608"/>
                      <a:pt x="1846" y="4608"/>
                    </a:cubicBezTo>
                    <a:lnTo>
                      <a:pt x="1989" y="4608"/>
                    </a:lnTo>
                    <a:cubicBezTo>
                      <a:pt x="2061" y="5108"/>
                      <a:pt x="2251" y="5537"/>
                      <a:pt x="2561" y="5894"/>
                    </a:cubicBezTo>
                    <a:lnTo>
                      <a:pt x="2489" y="5894"/>
                    </a:lnTo>
                    <a:cubicBezTo>
                      <a:pt x="1811" y="5894"/>
                      <a:pt x="1251" y="6442"/>
                      <a:pt x="1251" y="7132"/>
                    </a:cubicBezTo>
                    <a:cubicBezTo>
                      <a:pt x="1251" y="7382"/>
                      <a:pt x="1299" y="7620"/>
                      <a:pt x="1370" y="7859"/>
                    </a:cubicBezTo>
                    <a:lnTo>
                      <a:pt x="894" y="7990"/>
                    </a:lnTo>
                    <a:cubicBezTo>
                      <a:pt x="382" y="8144"/>
                      <a:pt x="1" y="8633"/>
                      <a:pt x="1" y="9180"/>
                    </a:cubicBezTo>
                    <a:lnTo>
                      <a:pt x="1" y="11061"/>
                    </a:lnTo>
                    <a:cubicBezTo>
                      <a:pt x="1" y="11145"/>
                      <a:pt x="84" y="11228"/>
                      <a:pt x="168" y="11228"/>
                    </a:cubicBezTo>
                    <a:cubicBezTo>
                      <a:pt x="263" y="11228"/>
                      <a:pt x="334" y="11145"/>
                      <a:pt x="334" y="11061"/>
                    </a:cubicBezTo>
                    <a:lnTo>
                      <a:pt x="334" y="9180"/>
                    </a:lnTo>
                    <a:cubicBezTo>
                      <a:pt x="334" y="8775"/>
                      <a:pt x="596" y="8418"/>
                      <a:pt x="989" y="8323"/>
                    </a:cubicBezTo>
                    <a:lnTo>
                      <a:pt x="1489" y="8168"/>
                    </a:lnTo>
                    <a:cubicBezTo>
                      <a:pt x="1846" y="8883"/>
                      <a:pt x="2561" y="9371"/>
                      <a:pt x="3394" y="9430"/>
                    </a:cubicBezTo>
                    <a:lnTo>
                      <a:pt x="3394" y="11061"/>
                    </a:lnTo>
                    <a:cubicBezTo>
                      <a:pt x="3394" y="11145"/>
                      <a:pt x="3478" y="11216"/>
                      <a:pt x="3561" y="11216"/>
                    </a:cubicBezTo>
                    <a:cubicBezTo>
                      <a:pt x="3656" y="11216"/>
                      <a:pt x="3728" y="11145"/>
                      <a:pt x="3728" y="11061"/>
                    </a:cubicBezTo>
                    <a:lnTo>
                      <a:pt x="3728" y="9430"/>
                    </a:lnTo>
                    <a:lnTo>
                      <a:pt x="5180" y="9430"/>
                    </a:lnTo>
                    <a:lnTo>
                      <a:pt x="5180" y="11061"/>
                    </a:lnTo>
                    <a:cubicBezTo>
                      <a:pt x="5180" y="11145"/>
                      <a:pt x="5263" y="11216"/>
                      <a:pt x="5347" y="11216"/>
                    </a:cubicBezTo>
                    <a:cubicBezTo>
                      <a:pt x="5430" y="11216"/>
                      <a:pt x="5514" y="11145"/>
                      <a:pt x="5514" y="11061"/>
                    </a:cubicBezTo>
                    <a:lnTo>
                      <a:pt x="5514" y="9430"/>
                    </a:lnTo>
                    <a:cubicBezTo>
                      <a:pt x="6347" y="9371"/>
                      <a:pt x="7061" y="8871"/>
                      <a:pt x="7419" y="8168"/>
                    </a:cubicBezTo>
                    <a:lnTo>
                      <a:pt x="7919" y="8323"/>
                    </a:lnTo>
                    <a:cubicBezTo>
                      <a:pt x="8311" y="8442"/>
                      <a:pt x="8573" y="8799"/>
                      <a:pt x="8573" y="9180"/>
                    </a:cubicBezTo>
                    <a:lnTo>
                      <a:pt x="8573" y="11061"/>
                    </a:lnTo>
                    <a:cubicBezTo>
                      <a:pt x="8573" y="11145"/>
                      <a:pt x="8657" y="11228"/>
                      <a:pt x="8740" y="11228"/>
                    </a:cubicBezTo>
                    <a:cubicBezTo>
                      <a:pt x="8823" y="11228"/>
                      <a:pt x="8907" y="11145"/>
                      <a:pt x="8907" y="11061"/>
                    </a:cubicBezTo>
                    <a:lnTo>
                      <a:pt x="8907" y="9180"/>
                    </a:lnTo>
                    <a:cubicBezTo>
                      <a:pt x="8895" y="8633"/>
                      <a:pt x="8514" y="8144"/>
                      <a:pt x="8002" y="7990"/>
                    </a:cubicBezTo>
                    <a:lnTo>
                      <a:pt x="7526" y="7859"/>
                    </a:lnTo>
                    <a:cubicBezTo>
                      <a:pt x="7597" y="7632"/>
                      <a:pt x="7645" y="7382"/>
                      <a:pt x="7645" y="7132"/>
                    </a:cubicBezTo>
                    <a:cubicBezTo>
                      <a:pt x="7645" y="6442"/>
                      <a:pt x="7085" y="5894"/>
                      <a:pt x="6406" y="5894"/>
                    </a:cubicBezTo>
                    <a:lnTo>
                      <a:pt x="6311" y="5894"/>
                    </a:lnTo>
                    <a:cubicBezTo>
                      <a:pt x="6609" y="5537"/>
                      <a:pt x="6823" y="5108"/>
                      <a:pt x="6895" y="4620"/>
                    </a:cubicBezTo>
                    <a:lnTo>
                      <a:pt x="7002" y="4620"/>
                    </a:lnTo>
                    <a:cubicBezTo>
                      <a:pt x="7323" y="4620"/>
                      <a:pt x="7597" y="4382"/>
                      <a:pt x="7645" y="4061"/>
                    </a:cubicBezTo>
                    <a:cubicBezTo>
                      <a:pt x="7657" y="3882"/>
                      <a:pt x="7597" y="3727"/>
                      <a:pt x="7490" y="3584"/>
                    </a:cubicBezTo>
                    <a:cubicBezTo>
                      <a:pt x="7383" y="3489"/>
                      <a:pt x="7252" y="3406"/>
                      <a:pt x="7121" y="3394"/>
                    </a:cubicBezTo>
                    <a:lnTo>
                      <a:pt x="7121" y="1429"/>
                    </a:lnTo>
                    <a:cubicBezTo>
                      <a:pt x="7442" y="1108"/>
                      <a:pt x="7657" y="655"/>
                      <a:pt x="7657" y="167"/>
                    </a:cubicBezTo>
                    <a:cubicBezTo>
                      <a:pt x="7657" y="72"/>
                      <a:pt x="7585" y="0"/>
                      <a:pt x="74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803;p125">
                <a:extLst>
                  <a:ext uri="{FF2B5EF4-FFF2-40B4-BE49-F238E27FC236}">
                    <a16:creationId xmlns:a16="http://schemas.microsoft.com/office/drawing/2014/main" id="{52D5323B-8FB3-A930-77A7-19742A12920C}"/>
                  </a:ext>
                </a:extLst>
              </p:cNvPr>
              <p:cNvSpPr/>
              <p:nvPr/>
            </p:nvSpPr>
            <p:spPr>
              <a:xfrm>
                <a:off x="7239726" y="1594081"/>
                <a:ext cx="22651" cy="1216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84" extrusionOk="0">
                    <a:moveTo>
                      <a:pt x="524" y="1"/>
                    </a:moveTo>
                    <a:cubicBezTo>
                      <a:pt x="517" y="1"/>
                      <a:pt x="508" y="1"/>
                      <a:pt x="500" y="2"/>
                    </a:cubicBezTo>
                    <a:lnTo>
                      <a:pt x="143" y="62"/>
                    </a:lnTo>
                    <a:cubicBezTo>
                      <a:pt x="60" y="74"/>
                      <a:pt x="0" y="169"/>
                      <a:pt x="12" y="252"/>
                    </a:cubicBezTo>
                    <a:cubicBezTo>
                      <a:pt x="24" y="324"/>
                      <a:pt x="95" y="383"/>
                      <a:pt x="179" y="383"/>
                    </a:cubicBezTo>
                    <a:lnTo>
                      <a:pt x="203" y="383"/>
                    </a:lnTo>
                    <a:lnTo>
                      <a:pt x="560" y="324"/>
                    </a:lnTo>
                    <a:cubicBezTo>
                      <a:pt x="655" y="312"/>
                      <a:pt x="715" y="228"/>
                      <a:pt x="703" y="133"/>
                    </a:cubicBezTo>
                    <a:cubicBezTo>
                      <a:pt x="681" y="57"/>
                      <a:pt x="609" y="1"/>
                      <a:pt x="5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804;p125">
                <a:extLst>
                  <a:ext uri="{FF2B5EF4-FFF2-40B4-BE49-F238E27FC236}">
                    <a16:creationId xmlns:a16="http://schemas.microsoft.com/office/drawing/2014/main" id="{D38266F7-D6A5-FE25-59DF-1F50B53DA5F5}"/>
                  </a:ext>
                </a:extLst>
              </p:cNvPr>
              <p:cNvSpPr/>
              <p:nvPr/>
            </p:nvSpPr>
            <p:spPr>
              <a:xfrm>
                <a:off x="7307616" y="1594462"/>
                <a:ext cx="22651" cy="1251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95" extrusionOk="0">
                    <a:moveTo>
                      <a:pt x="181" y="1"/>
                    </a:moveTo>
                    <a:cubicBezTo>
                      <a:pt x="104" y="1"/>
                      <a:pt x="23" y="57"/>
                      <a:pt x="12" y="133"/>
                    </a:cubicBezTo>
                    <a:cubicBezTo>
                      <a:pt x="0" y="228"/>
                      <a:pt x="60" y="312"/>
                      <a:pt x="143" y="335"/>
                    </a:cubicBezTo>
                    <a:lnTo>
                      <a:pt x="500" y="395"/>
                    </a:lnTo>
                    <a:lnTo>
                      <a:pt x="536" y="395"/>
                    </a:lnTo>
                    <a:cubicBezTo>
                      <a:pt x="608" y="395"/>
                      <a:pt x="679" y="335"/>
                      <a:pt x="703" y="252"/>
                    </a:cubicBezTo>
                    <a:cubicBezTo>
                      <a:pt x="715" y="169"/>
                      <a:pt x="655" y="73"/>
                      <a:pt x="560" y="62"/>
                    </a:cubicBezTo>
                    <a:lnTo>
                      <a:pt x="203" y="2"/>
                    </a:lnTo>
                    <a:cubicBezTo>
                      <a:pt x="196" y="1"/>
                      <a:pt x="188" y="1"/>
                      <a:pt x="1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피어슨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상관계수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시각화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A2C574-9B98-A804-3F35-72DFC1C53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02-1.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선형성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4786454-FA09-6764-A2A0-3AA39786B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76" y="1161732"/>
            <a:ext cx="8126686" cy="33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77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-117987" y="2123767"/>
            <a:ext cx="9357424" cy="892277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xfrm flipH="1">
            <a:off x="431604" y="2285924"/>
            <a:ext cx="8280792" cy="567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민감도 검증</a:t>
            </a:r>
            <a:endParaRPr sz="3000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78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8513863-85D1-0DA3-2BEE-E569821C6213}"/>
              </a:ext>
            </a:extLst>
          </p:cNvPr>
          <p:cNvSpPr/>
          <p:nvPr/>
        </p:nvSpPr>
        <p:spPr>
          <a:xfrm>
            <a:off x="5705954" y="1890144"/>
            <a:ext cx="2896688" cy="2566744"/>
          </a:xfrm>
          <a:prstGeom prst="roundRect">
            <a:avLst>
              <a:gd name="adj" fmla="val 2645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OLS</a:t>
            </a:r>
            <a:r>
              <a:rPr lang="ko-KR" altLang="en-US" sz="1800" b="1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단순선형회귀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A2C574-9B98-A804-3F35-72DFC1C53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02-2.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민감도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DD2033-5A1C-8D6C-587C-A75FA8C196F9}"/>
              </a:ext>
            </a:extLst>
          </p:cNvPr>
          <p:cNvSpPr/>
          <p:nvPr/>
        </p:nvSpPr>
        <p:spPr>
          <a:xfrm>
            <a:off x="5705954" y="1378634"/>
            <a:ext cx="2896688" cy="411040"/>
          </a:xfrm>
          <a:prstGeom prst="roundRect">
            <a:avLst>
              <a:gd name="adj" fmla="val 13345"/>
            </a:avLst>
          </a:prstGeom>
          <a:solidFill>
            <a:schemeClr val="tx1">
              <a:lumMod val="2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2"/>
                </a:solidFill>
              </a:rPr>
              <a:t>OLS</a:t>
            </a:r>
            <a:r>
              <a:rPr lang="ko-KR" altLang="en-US" sz="1400" b="1" dirty="0">
                <a:solidFill>
                  <a:schemeClr val="bg2"/>
                </a:solidFill>
              </a:rPr>
              <a:t> 단순 선형 회귀 결과</a:t>
            </a:r>
            <a:endParaRPr lang="en-US" altLang="ko-KR" sz="14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A6892-6A4A-ED38-4718-B24F10F65B17}"/>
              </a:ext>
            </a:extLst>
          </p:cNvPr>
          <p:cNvSpPr txBox="1"/>
          <p:nvPr/>
        </p:nvSpPr>
        <p:spPr>
          <a:xfrm>
            <a:off x="5705954" y="2243309"/>
            <a:ext cx="2896688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양의 민감도</a:t>
            </a:r>
            <a:endParaRPr lang="en-US" altLang="ko-KR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500" dirty="0">
              <a:solidFill>
                <a:schemeClr val="bg2"/>
              </a:solidFill>
            </a:endParaRPr>
          </a:p>
          <a:p>
            <a:endParaRPr lang="en-US" altLang="ko-KR" sz="500" dirty="0">
              <a:solidFill>
                <a:schemeClr val="bg2"/>
              </a:solidFill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</a:t>
            </a:r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롯데리츠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신한서부티앤디리츠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스타리츠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디앤디플랫폼리츠</a:t>
            </a:r>
            <a:endParaRPr lang="en-US" altLang="ko-KR" sz="1300" b="1" dirty="0">
              <a:solidFill>
                <a:schemeClr val="tx1">
                  <a:lumMod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2"/>
              </a:solidFill>
            </a:endParaRPr>
          </a:p>
          <a:p>
            <a:pPr algn="ctr"/>
            <a:endParaRPr lang="en-US" altLang="ko-KR" sz="500" dirty="0">
              <a:solidFill>
                <a:schemeClr val="bg2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민감도 관계 없음</a:t>
            </a:r>
            <a:endParaRPr lang="en-US" altLang="ko-KR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5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500" dirty="0">
              <a:solidFill>
                <a:schemeClr val="bg2"/>
              </a:solidFill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삼성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</a:t>
            </a:r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한화리츠</a:t>
            </a:r>
            <a:endParaRPr lang="en-US" altLang="ko-KR" sz="1300" b="1" dirty="0">
              <a:solidFill>
                <a:schemeClr val="tx1">
                  <a:lumMod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F4488D1-F2BA-EC26-C433-D7BB32A98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313797"/>
              </p:ext>
            </p:extLst>
          </p:nvPr>
        </p:nvGraphicFramePr>
        <p:xfrm>
          <a:off x="541358" y="1378634"/>
          <a:ext cx="4790296" cy="3078254"/>
        </p:xfrm>
        <a:graphic>
          <a:graphicData uri="http://schemas.openxmlformats.org/drawingml/2006/table">
            <a:tbl>
              <a:tblPr firstRow="1" bandRow="1">
                <a:effectLst/>
                <a:tableStyleId>{2BD90EAC-CBD9-4291-8321-EDCF75C73FF2}</a:tableStyleId>
              </a:tblPr>
              <a:tblGrid>
                <a:gridCol w="1197574">
                  <a:extLst>
                    <a:ext uri="{9D8B030D-6E8A-4147-A177-3AD203B41FA5}">
                      <a16:colId xmlns:a16="http://schemas.microsoft.com/office/drawing/2014/main" val="1451134767"/>
                    </a:ext>
                  </a:extLst>
                </a:gridCol>
                <a:gridCol w="1197574">
                  <a:extLst>
                    <a:ext uri="{9D8B030D-6E8A-4147-A177-3AD203B41FA5}">
                      <a16:colId xmlns:a16="http://schemas.microsoft.com/office/drawing/2014/main" val="3960865424"/>
                    </a:ext>
                  </a:extLst>
                </a:gridCol>
                <a:gridCol w="1197574">
                  <a:extLst>
                    <a:ext uri="{9D8B030D-6E8A-4147-A177-3AD203B41FA5}">
                      <a16:colId xmlns:a16="http://schemas.microsoft.com/office/drawing/2014/main" val="3910750225"/>
                    </a:ext>
                  </a:extLst>
                </a:gridCol>
                <a:gridCol w="1197574">
                  <a:extLst>
                    <a:ext uri="{9D8B030D-6E8A-4147-A177-3AD203B41FA5}">
                      <a16:colId xmlns:a16="http://schemas.microsoft.com/office/drawing/2014/main" val="2620005120"/>
                    </a:ext>
                  </a:extLst>
                </a:gridCol>
              </a:tblGrid>
              <a:tr h="301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스폰서기업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스폰서리츠</a:t>
                      </a:r>
                      <a:endParaRPr lang="ko-KR" altLang="en-US" sz="1100" b="1" dirty="0">
                        <a:solidFill>
                          <a:schemeClr val="bg2">
                            <a:lumMod val="9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0" u="none" strike="noStrike" cap="none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Arial"/>
                          <a:sym typeface="Arial"/>
                        </a:rPr>
                        <a:t>Beta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solidFill>
                            <a:schemeClr val="bg2">
                              <a:lumMod val="95000"/>
                            </a:schemeClr>
                          </a:solidFill>
                        </a:rPr>
                        <a:t>p_value</a:t>
                      </a:r>
                      <a:endParaRPr lang="ko-KR" altLang="en-US" sz="1100" b="1" dirty="0">
                        <a:solidFill>
                          <a:schemeClr val="bg2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24717"/>
                  </a:ext>
                </a:extLst>
              </a:tr>
              <a:tr h="382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SK(</a:t>
                      </a:r>
                      <a:r>
                        <a:rPr lang="ko-KR" altLang="en-US" sz="1100" b="1" dirty="0"/>
                        <a:t>주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SK</a:t>
                      </a:r>
                      <a:r>
                        <a:rPr lang="ko-KR" altLang="en-US" sz="1100" b="1" dirty="0"/>
                        <a:t>리츠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0.131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83434"/>
                  </a:ext>
                </a:extLst>
              </a:tr>
              <a:tr h="382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롯데쇼핑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롯데리츠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0.134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181188"/>
                  </a:ext>
                </a:extLst>
              </a:tr>
              <a:tr h="382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삼성생명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삼성</a:t>
                      </a:r>
                      <a:r>
                        <a:rPr lang="en-US" altLang="ko-KR" sz="1100" b="1" dirty="0"/>
                        <a:t>FN</a:t>
                      </a:r>
                      <a:r>
                        <a:rPr lang="ko-KR" altLang="en-US" sz="1100" b="1" dirty="0"/>
                        <a:t>리츠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0.017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0.361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74308"/>
                  </a:ext>
                </a:extLst>
              </a:tr>
              <a:tr h="382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한화생명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한화리츠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-0.004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0.872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61971"/>
                  </a:ext>
                </a:extLst>
              </a:tr>
              <a:tr h="439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서부티앤디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신한서부티앤디리츠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0.137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219372"/>
                  </a:ext>
                </a:extLst>
              </a:tr>
              <a:tr h="382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모두투어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스타리츠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0.135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831739"/>
                  </a:ext>
                </a:extLst>
              </a:tr>
              <a:tr h="409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SK D&amp;D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디앤디플랫폼리츠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0.026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0.015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3685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D912670-211A-DF05-9B01-29924A0C7498}"/>
              </a:ext>
            </a:extLst>
          </p:cNvPr>
          <p:cNvSpPr txBox="1"/>
          <p:nvPr/>
        </p:nvSpPr>
        <p:spPr>
          <a:xfrm>
            <a:off x="489776" y="978185"/>
            <a:ext cx="322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OLS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단순선형회귀를  통한 민감도 검증</a:t>
            </a:r>
          </a:p>
        </p:txBody>
      </p:sp>
    </p:spTree>
    <p:extLst>
      <p:ext uri="{BB962C8B-B14F-4D97-AF65-F5344CB8AC3E}">
        <p14:creationId xmlns:p14="http://schemas.microsoft.com/office/powerpoint/2010/main" val="1146548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35240" y="323119"/>
            <a:ext cx="7704000" cy="373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민감도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A2C574-9B98-A804-3F35-72DFC1C53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02-2.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민감도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BC136E5-7952-3B0E-768B-7DDA5F43CE49}"/>
              </a:ext>
            </a:extLst>
          </p:cNvPr>
          <p:cNvSpPr/>
          <p:nvPr/>
        </p:nvSpPr>
        <p:spPr>
          <a:xfrm>
            <a:off x="503838" y="3819846"/>
            <a:ext cx="8073184" cy="781103"/>
          </a:xfrm>
          <a:prstGeom prst="roundRect">
            <a:avLst/>
          </a:prstGeom>
          <a:solidFill>
            <a:schemeClr val="tx1">
              <a:lumMod val="2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bg2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민감도의 </a:t>
            </a:r>
            <a:r>
              <a:rPr lang="en-US" altLang="ko-KR" sz="1100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P_value</a:t>
            </a:r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유의하지 않은 삼성</a:t>
            </a:r>
            <a:r>
              <a:rPr lang="en-US" altLang="ko-KR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FN</a:t>
            </a:r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리츠와 </a:t>
            </a:r>
            <a:r>
              <a:rPr lang="ko-KR" altLang="en-US" sz="1100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한화리츠는</a:t>
            </a:r>
            <a:endParaRPr lang="en-US" altLang="ko-KR" sz="11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상장날짜가 </a:t>
            </a:r>
            <a:r>
              <a:rPr lang="en-US" altLang="ko-KR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</a:t>
            </a:r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en-US" altLang="ko-KR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월로</a:t>
            </a:r>
            <a:r>
              <a:rPr lang="en-US" altLang="ko-KR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상장한지 </a:t>
            </a:r>
            <a:r>
              <a:rPr lang="en-US" altLang="ko-KR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년이 된 </a:t>
            </a:r>
            <a:r>
              <a:rPr lang="ko-KR" altLang="en-US" sz="1100" dirty="0" err="1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신생기업이며</a:t>
            </a:r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상대적으로 시장에서 충분한 거래 데이터가 축적되지 않음</a:t>
            </a:r>
            <a:endParaRPr lang="en-US" altLang="ko-KR" sz="11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신생기업이기에 시장의 영향을 받는 정도가 상대적으로 적을 수 있으므로 유의하지 않게 나왔다고 생각함</a:t>
            </a:r>
            <a:endParaRPr lang="en-US" altLang="ko-KR" sz="11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050" dirty="0">
              <a:solidFill>
                <a:schemeClr val="bg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1BC6CF-B98C-47B0-C578-61F880C4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8" y="1101882"/>
            <a:ext cx="3756524" cy="25145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E31F3F-046E-3E52-C8F2-A5093F173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258" y="1101882"/>
            <a:ext cx="3906764" cy="25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47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-117987" y="2123767"/>
            <a:ext cx="9357424" cy="892277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xfrm flipH="1">
            <a:off x="431604" y="2285924"/>
            <a:ext cx="8280792" cy="567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</a:t>
            </a:r>
            <a:r>
              <a:rPr lang="ko-KR" altLang="en-US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변동성 검증</a:t>
            </a:r>
            <a:endParaRPr sz="3000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16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GARCH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C67B69-BE2D-FA94-CCBE-9BB39D9F68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02-3.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변동성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F39A68-21A4-F739-3D64-A3A560ECD0EE}"/>
              </a:ext>
            </a:extLst>
          </p:cNvPr>
          <p:cNvSpPr txBox="1"/>
          <p:nvPr/>
        </p:nvSpPr>
        <p:spPr>
          <a:xfrm>
            <a:off x="6116664" y="4855247"/>
            <a:ext cx="3145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출처</a:t>
            </a:r>
            <a:r>
              <a:rPr lang="en-US" altLang="ko-KR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  <a:endParaRPr lang="ko-KR" altLang="en-US" sz="10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2421A-62E0-D140-9443-D679E4CF73CD}"/>
              </a:ext>
            </a:extLst>
          </p:cNvPr>
          <p:cNvSpPr txBox="1"/>
          <p:nvPr/>
        </p:nvSpPr>
        <p:spPr>
          <a:xfrm>
            <a:off x="337601" y="909887"/>
            <a:ext cx="5945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GARCH(</a:t>
            </a:r>
            <a:r>
              <a:rPr lang="en-US" altLang="ko-KR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Generic Autoregressive Conditional Heteroskedasticity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조건적 이분산성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4DA20FE-1F4D-4B58-32E6-7B7E0DA09927}"/>
              </a:ext>
            </a:extLst>
          </p:cNvPr>
          <p:cNvSpPr/>
          <p:nvPr/>
        </p:nvSpPr>
        <p:spPr>
          <a:xfrm>
            <a:off x="434520" y="1571249"/>
            <a:ext cx="8252280" cy="2828239"/>
          </a:xfrm>
          <a:prstGeom prst="roundRect">
            <a:avLst>
              <a:gd name="adj" fmla="val 4729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F3623-9336-BCEB-EBF6-B54AF4E0A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365" y="1677920"/>
            <a:ext cx="3167743" cy="2597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9600A-AE88-E83F-2942-8CAD6991CA5C}"/>
              </a:ext>
            </a:extLst>
          </p:cNvPr>
          <p:cNvSpPr txBox="1"/>
          <p:nvPr/>
        </p:nvSpPr>
        <p:spPr>
          <a:xfrm>
            <a:off x="588141" y="2002850"/>
            <a:ext cx="508422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금융 시계열 데이터의 변동성을 모델링하는 확률적 모형</a:t>
            </a:r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자기회귀</a:t>
            </a:r>
            <a:r>
              <a:rPr lang="en-US" altLang="ko-KR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(AR)</a:t>
            </a:r>
            <a:r>
              <a:rPr lang="ko-KR" altLang="en-US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구조로 과거의 분산 값이 현재의 분산에 영향을 미치는 구조</a:t>
            </a:r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비정상적인 변동성을 잘 반영하는 및 자기상관 구조를 반영한 모델</a:t>
            </a:r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단순 표준편차를 사용한 변동성은 과거 변동성을 </a:t>
            </a:r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r>
              <a:rPr lang="en-US" altLang="ko-KR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현재의 변동성으로 가정하며 정적으로 변동성을 계산하지만 </a:t>
            </a:r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r>
              <a:rPr lang="ko-KR" altLang="en-US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현재 변동성이 이전 시점의 변동성 및</a:t>
            </a:r>
            <a:r>
              <a:rPr lang="en-US" altLang="ko-KR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과거 오차항의 제곱에 의해 </a:t>
            </a:r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2"/>
            <a:r>
              <a:rPr lang="en-US" altLang="ko-KR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sz="12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영향을 받는다고 가정한 동적인 변동성</a:t>
            </a:r>
            <a:endParaRPr lang="en-US" altLang="ko-KR" sz="12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842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정상성 확인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비정상성 제거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4F6CFF-90B0-3375-6DEB-E3A61B61E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02-3.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변동성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4AEE0C-8E3C-0A0E-4B22-3223894D081F}"/>
              </a:ext>
            </a:extLst>
          </p:cNvPr>
          <p:cNvSpPr txBox="1"/>
          <p:nvPr/>
        </p:nvSpPr>
        <p:spPr>
          <a:xfrm>
            <a:off x="195189" y="933494"/>
            <a:ext cx="6794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ADF, KPSS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안정성 테스트를 통한 정상성 확인 및 차분을 통한 비정상성 제거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93A2C-097E-0889-3C0A-F8323512D65B}"/>
              </a:ext>
            </a:extLst>
          </p:cNvPr>
          <p:cNvSpPr txBox="1"/>
          <p:nvPr/>
        </p:nvSpPr>
        <p:spPr>
          <a:xfrm>
            <a:off x="195189" y="1255696"/>
            <a:ext cx="7729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ADF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귀무가설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시계열에 단위근이 존재한다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비정상 시계열이다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KPSS </a:t>
            </a:r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귀무가설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시계열에 단위근이 존재하지 않는다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정상시계열이다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F41C6BC-1478-9D66-EDAC-F4CD0F5CE62D}"/>
              </a:ext>
            </a:extLst>
          </p:cNvPr>
          <p:cNvSpPr/>
          <p:nvPr/>
        </p:nvSpPr>
        <p:spPr>
          <a:xfrm>
            <a:off x="4142476" y="2795545"/>
            <a:ext cx="573549" cy="36567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0870F9-F8D0-9244-3DEC-9D3CF13D613A}"/>
              </a:ext>
            </a:extLst>
          </p:cNvPr>
          <p:cNvGrpSpPr/>
          <p:nvPr/>
        </p:nvGrpSpPr>
        <p:grpSpPr>
          <a:xfrm>
            <a:off x="536207" y="1762551"/>
            <a:ext cx="3335958" cy="2775650"/>
            <a:chOff x="1079181" y="1691885"/>
            <a:chExt cx="2667510" cy="268391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F6F8BDE-C0F9-B6EF-B606-AF0BE7E4D1A0}"/>
                </a:ext>
              </a:extLst>
            </p:cNvPr>
            <p:cNvSpPr/>
            <p:nvPr/>
          </p:nvSpPr>
          <p:spPr>
            <a:xfrm>
              <a:off x="1079183" y="1691885"/>
              <a:ext cx="2667508" cy="2226997"/>
            </a:xfrm>
            <a:prstGeom prst="roundRect">
              <a:avLst>
                <a:gd name="adj" fmla="val 2568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9FD3550-2E43-88C9-CFAE-68FE43D613E7}"/>
                </a:ext>
              </a:extLst>
            </p:cNvPr>
            <p:cNvSpPr/>
            <p:nvPr/>
          </p:nvSpPr>
          <p:spPr>
            <a:xfrm rot="10800000" flipV="1">
              <a:off x="1079181" y="3988785"/>
              <a:ext cx="2667509" cy="387011"/>
            </a:xfrm>
            <a:prstGeom prst="roundRect">
              <a:avLst/>
            </a:prstGeom>
            <a:solidFill>
              <a:schemeClr val="tx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ADF </a:t>
              </a:r>
              <a:r>
                <a:rPr lang="en-US" altLang="ko-KR" sz="1100" b="1" dirty="0" err="1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p_value</a:t>
              </a:r>
              <a:r>
                <a:rPr lang="en-US" altLang="ko-KR" sz="1100" b="1" dirty="0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: 0.000</a:t>
              </a:r>
            </a:p>
            <a:p>
              <a:pPr algn="ctr"/>
              <a:r>
                <a:rPr lang="en-US" altLang="ko-KR" sz="1100" b="1" dirty="0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KPSS </a:t>
              </a:r>
              <a:r>
                <a:rPr lang="en-US" altLang="ko-KR" sz="1100" b="1" dirty="0" err="1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p_value</a:t>
              </a:r>
              <a:r>
                <a:rPr lang="en-US" altLang="ko-KR" sz="1100" b="1" dirty="0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: 0.010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090F037-B184-B5D2-4C03-6EB92F4FB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74" b="4281"/>
            <a:stretch/>
          </p:blipFill>
          <p:spPr>
            <a:xfrm>
              <a:off x="1138210" y="1970277"/>
              <a:ext cx="2549619" cy="18562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20FF96-C7A2-2C36-9164-4A2922AC452F}"/>
                </a:ext>
              </a:extLst>
            </p:cNvPr>
            <p:cNvSpPr txBox="1"/>
            <p:nvPr/>
          </p:nvSpPr>
          <p:spPr>
            <a:xfrm>
              <a:off x="1244990" y="1739546"/>
              <a:ext cx="11113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비정상 시계열</a:t>
              </a:r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85C538-C8D1-7A15-2459-92CC3C721D63}"/>
              </a:ext>
            </a:extLst>
          </p:cNvPr>
          <p:cNvGrpSpPr/>
          <p:nvPr/>
        </p:nvGrpSpPr>
        <p:grpSpPr>
          <a:xfrm>
            <a:off x="5034634" y="1784451"/>
            <a:ext cx="3499338" cy="2779735"/>
            <a:chOff x="5151127" y="1685974"/>
            <a:chExt cx="2747884" cy="267934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0A4EDF7-B01D-2AEA-FFB1-2BBC2D208BFE}"/>
                </a:ext>
              </a:extLst>
            </p:cNvPr>
            <p:cNvSpPr/>
            <p:nvPr/>
          </p:nvSpPr>
          <p:spPr>
            <a:xfrm>
              <a:off x="5151127" y="1685974"/>
              <a:ext cx="2747883" cy="2212899"/>
            </a:xfrm>
            <a:prstGeom prst="roundRect">
              <a:avLst>
                <a:gd name="adj" fmla="val 4044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BFC2BF4-F33B-42E4-FFF9-C639F66350B6}"/>
                </a:ext>
              </a:extLst>
            </p:cNvPr>
            <p:cNvSpPr/>
            <p:nvPr/>
          </p:nvSpPr>
          <p:spPr>
            <a:xfrm rot="10800000" flipV="1">
              <a:off x="5151127" y="3971678"/>
              <a:ext cx="2747884" cy="393645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ADF </a:t>
              </a:r>
              <a:r>
                <a:rPr lang="en-US" altLang="ko-KR" sz="1100" b="1" dirty="0" err="1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p_value</a:t>
              </a:r>
              <a:r>
                <a:rPr lang="en-US" altLang="ko-KR" sz="1100" b="1" dirty="0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: 0.000</a:t>
              </a:r>
            </a:p>
            <a:p>
              <a:pPr algn="ctr"/>
              <a:r>
                <a:rPr lang="en-US" altLang="ko-KR" sz="1100" b="1" dirty="0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KPSS </a:t>
              </a:r>
              <a:r>
                <a:rPr lang="en-US" altLang="ko-KR" sz="1100" b="1" dirty="0" err="1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p_value</a:t>
              </a:r>
              <a:r>
                <a:rPr lang="en-US" altLang="ko-KR" sz="1100" b="1" dirty="0">
                  <a:solidFill>
                    <a:schemeClr val="tx1">
                      <a:lumMod val="1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: 0.100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8B77766-0A6E-1C53-C9D7-EE13F907B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699" t="55" r="-521" b="4237"/>
            <a:stretch/>
          </p:blipFill>
          <p:spPr>
            <a:xfrm>
              <a:off x="5201124" y="1965488"/>
              <a:ext cx="2638860" cy="18272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46CD3A-7AF2-413B-705E-D15680A07083}"/>
                </a:ext>
              </a:extLst>
            </p:cNvPr>
            <p:cNvSpPr txBox="1"/>
            <p:nvPr/>
          </p:nvSpPr>
          <p:spPr>
            <a:xfrm>
              <a:off x="5267177" y="1764299"/>
              <a:ext cx="11113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lang="ko-KR" altLang="en-US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정상 시계열</a:t>
              </a:r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93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하이퍼파라미터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튜닝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4F6CFF-90B0-3375-6DEB-E3A61B61E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02-3.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변동성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3D4D94A-0601-E940-4E17-A455E2F13ED2}"/>
              </a:ext>
            </a:extLst>
          </p:cNvPr>
          <p:cNvSpPr/>
          <p:nvPr/>
        </p:nvSpPr>
        <p:spPr>
          <a:xfrm>
            <a:off x="372195" y="4071971"/>
            <a:ext cx="4757249" cy="54870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*P(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자기회귀 차수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): 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시점의 변동성이 이전 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변동성 값에 의존하는 정도</a:t>
            </a:r>
            <a:endParaRPr lang="en-US" altLang="ko-KR" sz="1000" b="1" dirty="0">
              <a:solidFill>
                <a:schemeClr val="bg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*q(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이동평균 차수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): 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시점의 변동성이 이전 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오차 제곱 값에 의존하는 정도</a:t>
            </a:r>
            <a:endParaRPr lang="en-US" altLang="ko-KR" sz="1000" b="1" dirty="0">
              <a:solidFill>
                <a:schemeClr val="bg1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DBF916-01A8-E806-68B8-5BB87CE3A54C}"/>
              </a:ext>
            </a:extLst>
          </p:cNvPr>
          <p:cNvGrpSpPr/>
          <p:nvPr/>
        </p:nvGrpSpPr>
        <p:grpSpPr>
          <a:xfrm>
            <a:off x="527652" y="1479402"/>
            <a:ext cx="7842171" cy="506939"/>
            <a:chOff x="527651" y="1639918"/>
            <a:chExt cx="7842171" cy="367400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CFDE18A6-7C93-F6FB-0FFE-AEDFA1FDEECF}"/>
                </a:ext>
              </a:extLst>
            </p:cNvPr>
            <p:cNvSpPr/>
            <p:nvPr/>
          </p:nvSpPr>
          <p:spPr>
            <a:xfrm>
              <a:off x="4193137" y="1681537"/>
              <a:ext cx="511200" cy="29815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D73AEC4-A47A-7D60-81C0-7FEACCB61735}"/>
                </a:ext>
              </a:extLst>
            </p:cNvPr>
            <p:cNvSpPr/>
            <p:nvPr/>
          </p:nvSpPr>
          <p:spPr>
            <a:xfrm>
              <a:off x="527651" y="1639918"/>
              <a:ext cx="3381949" cy="353412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하이퍼파라미터</a:t>
              </a:r>
              <a:r>
                <a:rPr lang="ko-KR" altLang="en-US" sz="1200" b="1" dirty="0">
                  <a:solidFill>
                    <a:schemeClr val="tx1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튜닝</a:t>
              </a:r>
              <a:r>
                <a:rPr lang="en-US" altLang="ko-KR" sz="1200" b="1" dirty="0">
                  <a:solidFill>
                    <a:schemeClr val="tx1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z="1200" b="1" dirty="0" err="1">
                  <a:solidFill>
                    <a:schemeClr val="tx1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GridSearch</a:t>
              </a:r>
              <a:endParaRPr lang="en-US" altLang="ko-KR" sz="12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89CEB66-77FE-75BB-7B05-425661C6EE96}"/>
                </a:ext>
              </a:extLst>
            </p:cNvPr>
            <p:cNvSpPr/>
            <p:nvPr/>
          </p:nvSpPr>
          <p:spPr>
            <a:xfrm>
              <a:off x="5042051" y="1653906"/>
              <a:ext cx="3327771" cy="353412"/>
            </a:xfrm>
            <a:prstGeom prst="round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1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AIC〮BIC</a:t>
              </a:r>
              <a:r>
                <a:rPr lang="en-US" altLang="ko-KR" sz="1200" b="1" dirty="0">
                  <a:solidFill>
                    <a:schemeClr val="tx1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 이득을 통한 최적의 파라미터 선정 </a:t>
              </a:r>
              <a:endParaRPr lang="en-US" altLang="ko-KR" sz="12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987ED8D-A4A5-4098-634F-847FFBD4E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09677"/>
              </p:ext>
            </p:extLst>
          </p:nvPr>
        </p:nvGraphicFramePr>
        <p:xfrm>
          <a:off x="527652" y="2253601"/>
          <a:ext cx="7842170" cy="1665262"/>
        </p:xfrm>
        <a:graphic>
          <a:graphicData uri="http://schemas.openxmlformats.org/drawingml/2006/table">
            <a:tbl>
              <a:tblPr firstRow="1" bandRow="1">
                <a:tableStyleId>{2BD90EAC-CBD9-4291-8321-EDCF75C73FF2}</a:tableStyleId>
              </a:tblPr>
              <a:tblGrid>
                <a:gridCol w="1120310">
                  <a:extLst>
                    <a:ext uri="{9D8B030D-6E8A-4147-A177-3AD203B41FA5}">
                      <a16:colId xmlns:a16="http://schemas.microsoft.com/office/drawing/2014/main" val="1451769495"/>
                    </a:ext>
                  </a:extLst>
                </a:gridCol>
                <a:gridCol w="1120310">
                  <a:extLst>
                    <a:ext uri="{9D8B030D-6E8A-4147-A177-3AD203B41FA5}">
                      <a16:colId xmlns:a16="http://schemas.microsoft.com/office/drawing/2014/main" val="2395496967"/>
                    </a:ext>
                  </a:extLst>
                </a:gridCol>
                <a:gridCol w="1120310">
                  <a:extLst>
                    <a:ext uri="{9D8B030D-6E8A-4147-A177-3AD203B41FA5}">
                      <a16:colId xmlns:a16="http://schemas.microsoft.com/office/drawing/2014/main" val="3527621893"/>
                    </a:ext>
                  </a:extLst>
                </a:gridCol>
                <a:gridCol w="1120310">
                  <a:extLst>
                    <a:ext uri="{9D8B030D-6E8A-4147-A177-3AD203B41FA5}">
                      <a16:colId xmlns:a16="http://schemas.microsoft.com/office/drawing/2014/main" val="2663949856"/>
                    </a:ext>
                  </a:extLst>
                </a:gridCol>
                <a:gridCol w="1120310">
                  <a:extLst>
                    <a:ext uri="{9D8B030D-6E8A-4147-A177-3AD203B41FA5}">
                      <a16:colId xmlns:a16="http://schemas.microsoft.com/office/drawing/2014/main" val="2070991818"/>
                    </a:ext>
                  </a:extLst>
                </a:gridCol>
                <a:gridCol w="1120310">
                  <a:extLst>
                    <a:ext uri="{9D8B030D-6E8A-4147-A177-3AD203B41FA5}">
                      <a16:colId xmlns:a16="http://schemas.microsoft.com/office/drawing/2014/main" val="1857749540"/>
                    </a:ext>
                  </a:extLst>
                </a:gridCol>
                <a:gridCol w="1120310">
                  <a:extLst>
                    <a:ext uri="{9D8B030D-6E8A-4147-A177-3AD203B41FA5}">
                      <a16:colId xmlns:a16="http://schemas.microsoft.com/office/drawing/2014/main" val="3898780506"/>
                    </a:ext>
                  </a:extLst>
                </a:gridCol>
              </a:tblGrid>
              <a:tr h="3794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SK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㈜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롯데쇼핑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삼성생명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한화생명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서부티앤디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모두투어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SK D&amp;D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897152"/>
                  </a:ext>
                </a:extLst>
              </a:tr>
              <a:tr h="384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q:4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q:3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730792"/>
                  </a:ext>
                </a:extLst>
              </a:tr>
              <a:tr h="4728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SK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리츠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롯데리츠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삼성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FN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리츠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한화리츠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신한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서부티앤디리츠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스타리츠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디앤디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플랫폼리츠</a:t>
                      </a:r>
                      <a:endParaRPr lang="en-US" altLang="ko-KR" sz="11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296662"/>
                  </a:ext>
                </a:extLst>
              </a:tr>
              <a:tr h="428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p:2 q:4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p:2 q:4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p:4 q:1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p:3 q:1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q:2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q:4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p:1 q:4</a:t>
                      </a:r>
                      <a:endParaRPr lang="ko-KR" altLang="en-US" sz="12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98326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3B57E57-860A-4E4C-D8D8-734645037910}"/>
              </a:ext>
            </a:extLst>
          </p:cNvPr>
          <p:cNvSpPr txBox="1"/>
          <p:nvPr/>
        </p:nvSpPr>
        <p:spPr>
          <a:xfrm>
            <a:off x="237283" y="956965"/>
            <a:ext cx="6794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p, q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선정 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26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변동성 시각화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4F6CFF-90B0-3375-6DEB-E3A61B61E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02-3.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변동성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0FDB6A-9F5B-617D-813A-AD8E154214C8}"/>
              </a:ext>
            </a:extLst>
          </p:cNvPr>
          <p:cNvGrpSpPr/>
          <p:nvPr/>
        </p:nvGrpSpPr>
        <p:grpSpPr>
          <a:xfrm>
            <a:off x="720000" y="1448537"/>
            <a:ext cx="7755785" cy="2335344"/>
            <a:chOff x="243253" y="927420"/>
            <a:chExt cx="8593687" cy="29344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8C4EA6D-52A2-93D4-EF1E-42365667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254" y="944189"/>
              <a:ext cx="1989850" cy="11652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E6164B5-E3BF-E26C-8B83-579711A45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425" y="927522"/>
              <a:ext cx="1989850" cy="116525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3309AA0-2D92-B03B-E9EC-FC8C4A124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706" y="2429638"/>
              <a:ext cx="2016076" cy="116525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89ABD94-9DBB-5ADE-C0E7-BA76B7895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74040" y="2418648"/>
              <a:ext cx="1988546" cy="121538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2093E1E-4C2F-8304-085E-CCECA952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4710" y="944189"/>
              <a:ext cx="1912578" cy="116525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DA5C0B8-4AC2-5097-172A-14A64F8A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47090" y="927420"/>
              <a:ext cx="1989850" cy="115803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46DB753-35E4-7559-28A5-301E0FA81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90461" y="2391778"/>
              <a:ext cx="1950562" cy="1215389"/>
            </a:xfrm>
            <a:prstGeom prst="rect">
              <a:avLst/>
            </a:prstGeom>
          </p:spPr>
        </p:pic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89B86BFE-FB3F-9055-C503-568AFCCC2BAF}"/>
                </a:ext>
              </a:extLst>
            </p:cNvPr>
            <p:cNvSpPr/>
            <p:nvPr/>
          </p:nvSpPr>
          <p:spPr>
            <a:xfrm>
              <a:off x="243254" y="2075514"/>
              <a:ext cx="1989850" cy="233599"/>
            </a:xfrm>
            <a:prstGeom prst="round2SameRect">
              <a:avLst/>
            </a:prstGeom>
            <a:ln>
              <a:solidFill>
                <a:schemeClr val="accent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SK(</a:t>
              </a:r>
              <a:r>
                <a:rPr lang="ko-KR" altLang="en-US" sz="800" b="1" dirty="0"/>
                <a:t>주</a:t>
              </a:r>
              <a:r>
                <a:rPr lang="en-US" altLang="ko-KR" sz="800" b="1" dirty="0"/>
                <a:t>) &amp; SK</a:t>
              </a:r>
              <a:r>
                <a:rPr lang="ko-KR" altLang="en-US" sz="800" b="1" dirty="0"/>
                <a:t>리츠</a:t>
              </a:r>
              <a:r>
                <a:rPr lang="en-US" altLang="ko-KR" sz="800" b="1" dirty="0"/>
                <a:t>  </a:t>
              </a:r>
              <a:endParaRPr lang="ko-KR" altLang="en-US" sz="800" b="1" dirty="0"/>
            </a:p>
          </p:txBody>
        </p:sp>
        <p:sp>
          <p:nvSpPr>
            <p:cNvPr id="40" name="사각형: 둥근 위쪽 모서리 39">
              <a:extLst>
                <a:ext uri="{FF2B5EF4-FFF2-40B4-BE49-F238E27FC236}">
                  <a16:creationId xmlns:a16="http://schemas.microsoft.com/office/drawing/2014/main" id="{EABA0A5A-83B2-5884-4645-DED112FBCD4B}"/>
                </a:ext>
              </a:extLst>
            </p:cNvPr>
            <p:cNvSpPr/>
            <p:nvPr/>
          </p:nvSpPr>
          <p:spPr>
            <a:xfrm>
              <a:off x="2472736" y="2061446"/>
              <a:ext cx="1989850" cy="233599"/>
            </a:xfrm>
            <a:prstGeom prst="round2SameRect">
              <a:avLst/>
            </a:prstGeom>
            <a:ln>
              <a:solidFill>
                <a:schemeClr val="accent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롯데쇼핑 </a:t>
              </a:r>
              <a:r>
                <a:rPr lang="en-US" altLang="ko-KR" sz="800" b="1" dirty="0"/>
                <a:t>&amp; </a:t>
              </a:r>
              <a:r>
                <a:rPr lang="ko-KR" altLang="en-US" sz="800" b="1" dirty="0" err="1"/>
                <a:t>롯데리츠</a:t>
              </a:r>
              <a:endParaRPr lang="ko-KR" altLang="en-US" sz="800" b="1" dirty="0"/>
            </a:p>
          </p:txBody>
        </p:sp>
        <p:sp>
          <p:nvSpPr>
            <p:cNvPr id="41" name="사각형: 둥근 위쪽 모서리 40">
              <a:extLst>
                <a:ext uri="{FF2B5EF4-FFF2-40B4-BE49-F238E27FC236}">
                  <a16:creationId xmlns:a16="http://schemas.microsoft.com/office/drawing/2014/main" id="{CA9FC5B7-3F89-FFFB-9B49-8615A21A17A0}"/>
                </a:ext>
              </a:extLst>
            </p:cNvPr>
            <p:cNvSpPr/>
            <p:nvPr/>
          </p:nvSpPr>
          <p:spPr>
            <a:xfrm>
              <a:off x="4677596" y="2049208"/>
              <a:ext cx="1989850" cy="233599"/>
            </a:xfrm>
            <a:prstGeom prst="round2SameRect">
              <a:avLst/>
            </a:prstGeom>
            <a:ln>
              <a:solidFill>
                <a:schemeClr val="accent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삼성생명 </a:t>
              </a:r>
              <a:r>
                <a:rPr lang="en-US" altLang="ko-KR" sz="800" b="1" dirty="0"/>
                <a:t>&amp; </a:t>
              </a:r>
              <a:r>
                <a:rPr lang="ko-KR" altLang="en-US" sz="800" b="1" dirty="0"/>
                <a:t>삼성</a:t>
              </a:r>
              <a:r>
                <a:rPr lang="en-US" altLang="ko-KR" sz="800" b="1" dirty="0"/>
                <a:t>FN</a:t>
              </a:r>
              <a:r>
                <a:rPr lang="ko-KR" altLang="en-US" sz="800" b="1" dirty="0"/>
                <a:t>리츠</a:t>
              </a:r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05899043-6830-253C-0F61-7A013B42B396}"/>
                </a:ext>
              </a:extLst>
            </p:cNvPr>
            <p:cNvSpPr/>
            <p:nvPr/>
          </p:nvSpPr>
          <p:spPr>
            <a:xfrm>
              <a:off x="6847090" y="2061446"/>
              <a:ext cx="1989850" cy="233599"/>
            </a:xfrm>
            <a:prstGeom prst="round2SameRect">
              <a:avLst/>
            </a:prstGeom>
            <a:ln>
              <a:solidFill>
                <a:schemeClr val="accent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한화생명 </a:t>
              </a:r>
              <a:r>
                <a:rPr lang="en-US" altLang="ko-KR" sz="800" b="1" dirty="0"/>
                <a:t>&amp; </a:t>
              </a:r>
              <a:r>
                <a:rPr lang="ko-KR" altLang="en-US" sz="800" b="1" dirty="0" err="1"/>
                <a:t>한화리츠</a:t>
              </a:r>
              <a:endParaRPr lang="ko-KR" altLang="en-US" sz="800" b="1" dirty="0"/>
            </a:p>
          </p:txBody>
        </p:sp>
        <p:sp>
          <p:nvSpPr>
            <p:cNvPr id="43" name="사각형: 둥근 위쪽 모서리 42">
              <a:extLst>
                <a:ext uri="{FF2B5EF4-FFF2-40B4-BE49-F238E27FC236}">
                  <a16:creationId xmlns:a16="http://schemas.microsoft.com/office/drawing/2014/main" id="{FFEA3262-5E7A-AE28-71C6-4FBA19968CF3}"/>
                </a:ext>
              </a:extLst>
            </p:cNvPr>
            <p:cNvSpPr/>
            <p:nvPr/>
          </p:nvSpPr>
          <p:spPr>
            <a:xfrm>
              <a:off x="243253" y="3619543"/>
              <a:ext cx="2026529" cy="233599"/>
            </a:xfrm>
            <a:prstGeom prst="round2SameRect">
              <a:avLst/>
            </a:prstGeom>
            <a:ln>
              <a:solidFill>
                <a:schemeClr val="accent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/>
                <a:t>서부티앤디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&amp; </a:t>
              </a:r>
              <a:r>
                <a:rPr lang="ko-KR" altLang="en-US" sz="800" b="1" dirty="0" err="1"/>
                <a:t>신한서부티앤디리츠</a:t>
              </a:r>
              <a:endParaRPr lang="ko-KR" altLang="en-US" sz="800" b="1" dirty="0"/>
            </a:p>
          </p:txBody>
        </p:sp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C03A4A3B-B742-C661-0F0D-D36CDB8E9BFE}"/>
                </a:ext>
              </a:extLst>
            </p:cNvPr>
            <p:cNvSpPr/>
            <p:nvPr/>
          </p:nvSpPr>
          <p:spPr>
            <a:xfrm>
              <a:off x="2472736" y="3628237"/>
              <a:ext cx="1989850" cy="233599"/>
            </a:xfrm>
            <a:prstGeom prst="round2SameRect">
              <a:avLst/>
            </a:prstGeom>
            <a:ln>
              <a:solidFill>
                <a:schemeClr val="accent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/>
                <a:t>모투투어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&amp; </a:t>
              </a:r>
              <a:r>
                <a:rPr lang="ko-KR" altLang="en-US" sz="800" b="1" dirty="0" err="1"/>
                <a:t>스타리츠</a:t>
              </a:r>
              <a:endParaRPr lang="ko-KR" altLang="en-US" sz="800" b="1" dirty="0"/>
            </a:p>
          </p:txBody>
        </p:sp>
        <p:sp>
          <p:nvSpPr>
            <p:cNvPr id="45" name="사각형: 둥근 위쪽 모서리 44">
              <a:extLst>
                <a:ext uri="{FF2B5EF4-FFF2-40B4-BE49-F238E27FC236}">
                  <a16:creationId xmlns:a16="http://schemas.microsoft.com/office/drawing/2014/main" id="{6061D80E-CA21-A0E6-EA03-F1642DA726AC}"/>
                </a:ext>
              </a:extLst>
            </p:cNvPr>
            <p:cNvSpPr/>
            <p:nvPr/>
          </p:nvSpPr>
          <p:spPr>
            <a:xfrm>
              <a:off x="4681416" y="3628237"/>
              <a:ext cx="1989850" cy="233599"/>
            </a:xfrm>
            <a:prstGeom prst="round2SameRect">
              <a:avLst/>
            </a:prstGeom>
            <a:ln>
              <a:solidFill>
                <a:schemeClr val="accent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SK D&amp;D &amp; </a:t>
              </a:r>
              <a:r>
                <a:rPr lang="ko-KR" altLang="en-US" sz="800" b="1" dirty="0" err="1"/>
                <a:t>디앤디플랫폼리츠</a:t>
              </a:r>
              <a:endParaRPr lang="ko-KR" altLang="en-US" sz="800" b="1" dirty="0"/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91D0AB-80A6-D7DA-81C5-F288DAB4E7F0}"/>
              </a:ext>
            </a:extLst>
          </p:cNvPr>
          <p:cNvSpPr/>
          <p:nvPr/>
        </p:nvSpPr>
        <p:spPr>
          <a:xfrm>
            <a:off x="710118" y="3982062"/>
            <a:ext cx="7821938" cy="657488"/>
          </a:xfrm>
          <a:prstGeom prst="round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2AEDD0-B636-8138-F188-1F8A74350141}"/>
              </a:ext>
            </a:extLst>
          </p:cNvPr>
          <p:cNvSpPr txBox="1"/>
          <p:nvPr/>
        </p:nvSpPr>
        <p:spPr>
          <a:xfrm>
            <a:off x="720000" y="3981184"/>
            <a:ext cx="7812055" cy="614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종목 간의 변동성이 일반적으로 비슷한 흐름을 가지지만 종목 간 변동폭에 상당한 차이가 있음</a:t>
            </a:r>
            <a:endParaRPr lang="en-US" altLang="ko-KR" sz="12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=&gt; </a:t>
            </a:r>
            <a:r>
              <a:rPr lang="ko-KR" altLang="en-US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 주가의 움직임이 </a:t>
            </a:r>
            <a:r>
              <a:rPr lang="ko-KR" altLang="en-US" sz="1200" b="1" dirty="0" err="1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1200" b="1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주가에 크게 영향을 주지 않음</a:t>
            </a:r>
            <a:endParaRPr lang="en-US" altLang="ko-KR" sz="1200" b="1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0E0C-BEC4-6652-3CC9-B77E6968C93A}"/>
              </a:ext>
            </a:extLst>
          </p:cNvPr>
          <p:cNvSpPr txBox="1"/>
          <p:nvPr/>
        </p:nvSpPr>
        <p:spPr>
          <a:xfrm>
            <a:off x="278806" y="874316"/>
            <a:ext cx="8145194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GARCH</a:t>
            </a:r>
            <a:r>
              <a:rPr lang="ko-KR" altLang="en-US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통한 종목 간 변동성 시각화 </a:t>
            </a:r>
            <a:endParaRPr lang="en-US" altLang="ko-KR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005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-117987" y="2123767"/>
            <a:ext cx="9357424" cy="892277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xfrm flipH="1">
            <a:off x="431604" y="2285924"/>
            <a:ext cx="8280792" cy="567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 </a:t>
            </a:r>
            <a:r>
              <a:rPr lang="ko-KR" altLang="en-US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단기적 상호 연관 검증</a:t>
            </a:r>
            <a:endParaRPr sz="3000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8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20;p54">
            <a:extLst>
              <a:ext uri="{FF2B5EF4-FFF2-40B4-BE49-F238E27FC236}">
                <a16:creationId xmlns:a16="http://schemas.microsoft.com/office/drawing/2014/main" id="{F2990B86-F763-EE91-5F5E-840D1E6D3D64}"/>
              </a:ext>
            </a:extLst>
          </p:cNvPr>
          <p:cNvSpPr/>
          <p:nvPr/>
        </p:nvSpPr>
        <p:spPr>
          <a:xfrm flipH="1">
            <a:off x="-1601" y="540001"/>
            <a:ext cx="1964043" cy="13872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321;p54">
            <a:extLst>
              <a:ext uri="{FF2B5EF4-FFF2-40B4-BE49-F238E27FC236}">
                <a16:creationId xmlns:a16="http://schemas.microsoft.com/office/drawing/2014/main" id="{AEDC752F-320F-97BB-739F-6190DC238446}"/>
              </a:ext>
            </a:extLst>
          </p:cNvPr>
          <p:cNvSpPr/>
          <p:nvPr/>
        </p:nvSpPr>
        <p:spPr>
          <a:xfrm flipH="1">
            <a:off x="512168" y="1178503"/>
            <a:ext cx="4857257" cy="2764722"/>
          </a:xfrm>
          <a:prstGeom prst="rect">
            <a:avLst/>
          </a:prstGeom>
          <a:noFill/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9" name="Google Shape;319;p54">
            <a:extLst>
              <a:ext uri="{FF2B5EF4-FFF2-40B4-BE49-F238E27FC236}">
                <a16:creationId xmlns:a16="http://schemas.microsoft.com/office/drawing/2014/main" id="{A9455AEB-79E6-5E7D-70B5-88C7C3E7A8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051843" y="2159391"/>
            <a:ext cx="5097157" cy="299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5"/>
          <p:cNvSpPr txBox="1">
            <a:spLocks noGrp="1"/>
          </p:cNvSpPr>
          <p:nvPr>
            <p:ph type="ctrTitle"/>
          </p:nvPr>
        </p:nvSpPr>
        <p:spPr>
          <a:xfrm>
            <a:off x="489794" y="760538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TIME TABLE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5F32F1-CF28-FD36-9AB2-F6A74D29DF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t>3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122" name="Google Shape;1122;p85"/>
          <p:cNvGraphicFramePr/>
          <p:nvPr>
            <p:extLst>
              <p:ext uri="{D42A27DB-BD31-4B8C-83A1-F6EECF244321}">
                <p14:modId xmlns:p14="http://schemas.microsoft.com/office/powerpoint/2010/main" val="2471139605"/>
              </p:ext>
            </p:extLst>
          </p:nvPr>
        </p:nvGraphicFramePr>
        <p:xfrm>
          <a:off x="1730326" y="1673307"/>
          <a:ext cx="5397203" cy="2819445"/>
        </p:xfrm>
        <a:graphic>
          <a:graphicData uri="http://schemas.openxmlformats.org/drawingml/2006/table">
            <a:tbl>
              <a:tblPr>
                <a:noFill/>
                <a:tableStyleId>{2BD90EAC-CBD9-4291-8321-EDCF75C73FF2}</a:tableStyleId>
              </a:tblPr>
              <a:tblGrid>
                <a:gridCol w="77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0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Sun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Mon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Tue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Wed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Thu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Fri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Sat</a:t>
                      </a:r>
                      <a:endParaRPr sz="1800" dirty="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0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6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7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8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9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10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11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12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13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0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14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17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18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19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20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0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21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22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24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26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27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0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28</a:t>
                      </a: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0000"/>
                        </a:solidFill>
                        <a:latin typeface="문화재돌봄체 Regular" panose="020B0000000000000000" pitchFamily="50" charset="-127"/>
                        <a:ea typeface="문화재돌봄체 Regular" panose="020B0000000000000000" pitchFamily="50" charset="-127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lt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0" marR="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2B7739-9679-2ADD-940B-31890179D12A}"/>
              </a:ext>
            </a:extLst>
          </p:cNvPr>
          <p:cNvSpPr/>
          <p:nvPr/>
        </p:nvSpPr>
        <p:spPr>
          <a:xfrm>
            <a:off x="4138473" y="2269956"/>
            <a:ext cx="594359" cy="297905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기획발표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740723-D44B-BA36-513F-3A5E352931B2}"/>
              </a:ext>
            </a:extLst>
          </p:cNvPr>
          <p:cNvSpPr/>
          <p:nvPr/>
        </p:nvSpPr>
        <p:spPr>
          <a:xfrm>
            <a:off x="4850282" y="2256438"/>
            <a:ext cx="1321795" cy="297905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수집</a:t>
            </a:r>
            <a:endParaRPr lang="ko-KR" altLang="en-US" sz="7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DBB29B-BBCD-C53D-8B5A-55E08F2F24B1}"/>
              </a:ext>
            </a:extLst>
          </p:cNvPr>
          <p:cNvSpPr/>
          <p:nvPr/>
        </p:nvSpPr>
        <p:spPr>
          <a:xfrm>
            <a:off x="2709477" y="3186555"/>
            <a:ext cx="1329415" cy="297905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EDA </a:t>
            </a:r>
            <a:r>
              <a:rPr lang="ko-KR" altLang="en-US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ko-KR" altLang="en-US" sz="700" dirty="0" err="1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전처리</a:t>
            </a:r>
            <a:endParaRPr lang="ko-KR" altLang="en-US" sz="7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6B317A-C943-5279-8305-587340EA47BA}"/>
              </a:ext>
            </a:extLst>
          </p:cNvPr>
          <p:cNvSpPr/>
          <p:nvPr/>
        </p:nvSpPr>
        <p:spPr>
          <a:xfrm>
            <a:off x="2701566" y="3667093"/>
            <a:ext cx="544922" cy="297904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모델링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10D4CA-0DD8-6C83-E530-6E00987A1FE2}"/>
              </a:ext>
            </a:extLst>
          </p:cNvPr>
          <p:cNvSpPr/>
          <p:nvPr/>
        </p:nvSpPr>
        <p:spPr>
          <a:xfrm>
            <a:off x="4145281" y="3667091"/>
            <a:ext cx="1325879" cy="297905"/>
          </a:xfrm>
          <a:prstGeom prst="roundRect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검증 및 평가</a:t>
            </a:r>
            <a:endParaRPr lang="ko-KR" altLang="en-US" sz="7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33DCD95-0A4E-5BEF-BBC7-F382F391EFC7}"/>
              </a:ext>
            </a:extLst>
          </p:cNvPr>
          <p:cNvSpPr/>
          <p:nvPr/>
        </p:nvSpPr>
        <p:spPr>
          <a:xfrm>
            <a:off x="3444899" y="3667094"/>
            <a:ext cx="586081" cy="11618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모델링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3802663-0E05-7993-6450-0C01296521BF}"/>
              </a:ext>
            </a:extLst>
          </p:cNvPr>
          <p:cNvSpPr/>
          <p:nvPr/>
        </p:nvSpPr>
        <p:spPr>
          <a:xfrm>
            <a:off x="3444899" y="3816043"/>
            <a:ext cx="586081" cy="116180"/>
          </a:xfrm>
          <a:prstGeom prst="roundRect">
            <a:avLst/>
          </a:prstGeom>
          <a:solidFill>
            <a:schemeClr val="tx1">
              <a:lumMod val="1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검증및평가</a:t>
            </a:r>
            <a:endParaRPr lang="ko-KR" altLang="en-US" sz="6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BFB926-C0B7-81D1-D1C5-328DF11B5B83}"/>
              </a:ext>
            </a:extLst>
          </p:cNvPr>
          <p:cNvSpPr/>
          <p:nvPr/>
        </p:nvSpPr>
        <p:spPr>
          <a:xfrm>
            <a:off x="5599076" y="3667093"/>
            <a:ext cx="586081" cy="297904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인사이트</a:t>
            </a:r>
            <a:endParaRPr lang="en-US" altLang="ko-KR" sz="7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079346-C114-CC32-EA88-D8EC02D9A83B}"/>
              </a:ext>
            </a:extLst>
          </p:cNvPr>
          <p:cNvSpPr/>
          <p:nvPr/>
        </p:nvSpPr>
        <p:spPr>
          <a:xfrm>
            <a:off x="2696527" y="4116673"/>
            <a:ext cx="544922" cy="297904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인사이트</a:t>
            </a:r>
            <a:endParaRPr lang="en-US" altLang="ko-KR" sz="7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EC94308-E34A-F144-0788-E7D65779EE57}"/>
              </a:ext>
            </a:extLst>
          </p:cNvPr>
          <p:cNvSpPr/>
          <p:nvPr/>
        </p:nvSpPr>
        <p:spPr>
          <a:xfrm>
            <a:off x="2696526" y="2727791"/>
            <a:ext cx="3478255" cy="297905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EDA </a:t>
            </a:r>
            <a:r>
              <a:rPr lang="ko-KR" altLang="en-US" sz="7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ko-KR" altLang="en-US" sz="700" dirty="0" err="1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전처리</a:t>
            </a:r>
            <a:endParaRPr lang="ko-KR" altLang="en-US" sz="7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AA031C4-7292-8C9F-6EA4-BAF9E0B55DFE}"/>
              </a:ext>
            </a:extLst>
          </p:cNvPr>
          <p:cNvSpPr/>
          <p:nvPr/>
        </p:nvSpPr>
        <p:spPr>
          <a:xfrm>
            <a:off x="4137538" y="3186555"/>
            <a:ext cx="2034539" cy="29790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모델링</a:t>
            </a:r>
            <a:endParaRPr lang="ko-KR" altLang="en-US" sz="700" dirty="0">
              <a:solidFill>
                <a:schemeClr val="tx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Google Shape;1124;p85">
            <a:extLst>
              <a:ext uri="{FF2B5EF4-FFF2-40B4-BE49-F238E27FC236}">
                <a16:creationId xmlns:a16="http://schemas.microsoft.com/office/drawing/2014/main" id="{013C4ECE-AB8A-F717-D1C6-C3D635534067}"/>
              </a:ext>
            </a:extLst>
          </p:cNvPr>
          <p:cNvSpPr txBox="1"/>
          <p:nvPr/>
        </p:nvSpPr>
        <p:spPr>
          <a:xfrm>
            <a:off x="5232107" y="1294004"/>
            <a:ext cx="1963518" cy="26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APRIL</a:t>
            </a:r>
            <a:endParaRPr sz="36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1" name="그래픽 10" descr="과녁 단색으로 채워진">
            <a:extLst>
              <a:ext uri="{FF2B5EF4-FFF2-40B4-BE49-F238E27FC236}">
                <a16:creationId xmlns:a16="http://schemas.microsoft.com/office/drawing/2014/main" id="{1F1F5710-0559-94A1-897D-6C9E1203A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0641" y="4052023"/>
            <a:ext cx="437125" cy="4371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그레인저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인과관계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4F6CFF-90B0-3375-6DEB-E3A61B61E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02-4.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단기적 상호 연관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540141E-EE14-47CC-755F-E1FB41F206B5}"/>
              </a:ext>
            </a:extLst>
          </p:cNvPr>
          <p:cNvSpPr/>
          <p:nvPr/>
        </p:nvSpPr>
        <p:spPr>
          <a:xfrm>
            <a:off x="703588" y="3979086"/>
            <a:ext cx="7704000" cy="560727"/>
          </a:xfrm>
          <a:prstGeom prst="round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스폰서 기업의 일별 수익률이 스폰서 리츠의 일별 수익률을 선행하지 않음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4C79F3-1002-2B7A-0045-8694BB345BCE}"/>
              </a:ext>
            </a:extLst>
          </p:cNvPr>
          <p:cNvGrpSpPr/>
          <p:nvPr/>
        </p:nvGrpSpPr>
        <p:grpSpPr>
          <a:xfrm>
            <a:off x="703588" y="1901234"/>
            <a:ext cx="7704000" cy="1908913"/>
            <a:chOff x="1392702" y="1908312"/>
            <a:chExt cx="6942406" cy="189591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273F08D-B85F-BFF3-1D40-3A466578C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569"/>
            <a:stretch/>
          </p:blipFill>
          <p:spPr>
            <a:xfrm>
              <a:off x="1392702" y="1908312"/>
              <a:ext cx="6942406" cy="189591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513A3D6-33ED-E2CD-D873-E460332C4A9E}"/>
                </a:ext>
              </a:extLst>
            </p:cNvPr>
            <p:cNvSpPr/>
            <p:nvPr/>
          </p:nvSpPr>
          <p:spPr>
            <a:xfrm>
              <a:off x="4789733" y="2125934"/>
              <a:ext cx="914400" cy="733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D6C9EBE-9B74-4714-ED7D-66175621E5BC}"/>
                </a:ext>
              </a:extLst>
            </p:cNvPr>
            <p:cNvSpPr/>
            <p:nvPr/>
          </p:nvSpPr>
          <p:spPr>
            <a:xfrm>
              <a:off x="4789732" y="3105693"/>
              <a:ext cx="914401" cy="69853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D2A6668-D2D3-FFA6-CDD5-76DE25BF41FF}"/>
              </a:ext>
            </a:extLst>
          </p:cNvPr>
          <p:cNvSpPr txBox="1"/>
          <p:nvPr/>
        </p:nvSpPr>
        <p:spPr>
          <a:xfrm>
            <a:off x="351692" y="1486637"/>
            <a:ext cx="74955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Granger causality </a:t>
            </a:r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귀무가설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스폰서기업의 일별 수익률이 </a:t>
            </a:r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스폰서리츠의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일별 수익률을 예측하는데 도움이 되지 않는다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35463-D411-12C2-80F4-55CBACBB0569}"/>
              </a:ext>
            </a:extLst>
          </p:cNvPr>
          <p:cNvSpPr txBox="1"/>
          <p:nvPr/>
        </p:nvSpPr>
        <p:spPr>
          <a:xfrm>
            <a:off x="246184" y="1204874"/>
            <a:ext cx="789207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시계열 데이터가 다른 시계열 데이터를 예측하는 데 도움이 되는지 확인하는 모형</a:t>
            </a:r>
            <a:endParaRPr lang="en-US" altLang="ko-KR" sz="1300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51EA2-7CD6-3662-7759-1800586577A8}"/>
              </a:ext>
            </a:extLst>
          </p:cNvPr>
          <p:cNvSpPr txBox="1"/>
          <p:nvPr/>
        </p:nvSpPr>
        <p:spPr>
          <a:xfrm>
            <a:off x="246387" y="916855"/>
            <a:ext cx="4164037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50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Granger Causality   </a:t>
            </a:r>
          </a:p>
        </p:txBody>
      </p:sp>
    </p:spTree>
    <p:extLst>
      <p:ext uri="{BB962C8B-B14F-4D97-AF65-F5344CB8AC3E}">
        <p14:creationId xmlns:p14="http://schemas.microsoft.com/office/powerpoint/2010/main" val="969513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35240" y="323119"/>
            <a:ext cx="7704000" cy="373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그레인저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인과관계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A2C574-9B98-A804-3F35-72DFC1C53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02-4.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단기적 상호 연관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BC136E5-7952-3B0E-768B-7DDA5F43CE49}"/>
              </a:ext>
            </a:extLst>
          </p:cNvPr>
          <p:cNvSpPr/>
          <p:nvPr/>
        </p:nvSpPr>
        <p:spPr>
          <a:xfrm>
            <a:off x="535408" y="3206112"/>
            <a:ext cx="8073184" cy="1152355"/>
          </a:xfrm>
          <a:prstGeom prst="roundRect">
            <a:avLst/>
          </a:prstGeom>
          <a:solidFill>
            <a:schemeClr val="tx1">
              <a:lumMod val="2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bg2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B3E1C7-1D20-DC1F-2DF1-CB82D2366776}"/>
              </a:ext>
            </a:extLst>
          </p:cNvPr>
          <p:cNvSpPr/>
          <p:nvPr/>
        </p:nvSpPr>
        <p:spPr>
          <a:xfrm>
            <a:off x="535408" y="1335552"/>
            <a:ext cx="8073184" cy="1152355"/>
          </a:xfrm>
          <a:prstGeom prst="roundRect">
            <a:avLst/>
          </a:prstGeom>
          <a:solidFill>
            <a:schemeClr val="accent3">
              <a:lumMod val="65000"/>
            </a:schemeClr>
          </a:solidFill>
          <a:ln>
            <a:solidFill>
              <a:schemeClr val="tx2">
                <a:lumMod val="6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100" dirty="0">
              <a:solidFill>
                <a:schemeClr val="bg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05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BA29E-D0FA-DCAA-7693-014BFD5A8E0B}"/>
              </a:ext>
            </a:extLst>
          </p:cNvPr>
          <p:cNvSpPr txBox="1"/>
          <p:nvPr/>
        </p:nvSpPr>
        <p:spPr>
          <a:xfrm>
            <a:off x="481037" y="1047250"/>
            <a:ext cx="95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시차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E8797-3409-EC5D-1663-0D27553D20C3}"/>
              </a:ext>
            </a:extLst>
          </p:cNvPr>
          <p:cNvSpPr txBox="1"/>
          <p:nvPr/>
        </p:nvSpPr>
        <p:spPr>
          <a:xfrm>
            <a:off x="481037" y="2861514"/>
            <a:ext cx="151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변수의 영향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82748-7F9D-26D6-2C72-C703D4DDB767}"/>
              </a:ext>
            </a:extLst>
          </p:cNvPr>
          <p:cNvSpPr txBox="1"/>
          <p:nvPr/>
        </p:nvSpPr>
        <p:spPr>
          <a:xfrm>
            <a:off x="720000" y="1589587"/>
            <a:ext cx="7629953" cy="98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스폰서기업의 수익률이 </a:t>
            </a:r>
            <a:r>
              <a:rPr lang="ko-KR" altLang="en-US" sz="1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스폰서리츠의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수익률간 인과관계는 시간적 지연이 필요로 할 수 있음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=&gt;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단기적 시차상관분석을 진행해본 결과 유의미한 결과가 나오지 않음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4DB67-A635-2407-DD30-F1681C7BB640}"/>
              </a:ext>
            </a:extLst>
          </p:cNvPr>
          <p:cNvSpPr txBox="1"/>
          <p:nvPr/>
        </p:nvSpPr>
        <p:spPr>
          <a:xfrm>
            <a:off x="800100" y="3424445"/>
            <a:ext cx="7629953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경제 지표</a:t>
            </a:r>
            <a:r>
              <a:rPr lang="en-US" altLang="ko-KR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산업 동향</a:t>
            </a:r>
            <a:r>
              <a:rPr lang="en-US" altLang="ko-KR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또는 시장 전반의 변화 등이 두 기업의 수익률에 영향을 줄 수 있음</a:t>
            </a:r>
            <a:endParaRPr lang="en-US" altLang="ko-KR" sz="1300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=&gt; </a:t>
            </a:r>
            <a:r>
              <a:rPr lang="ko-KR" altLang="en-US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 변수를 고려하지 않고 수익률만으로 분석하여 단기적 상호 연관이 나오지 않은 것으로 보임</a:t>
            </a:r>
            <a:endParaRPr lang="en-US" altLang="ko-KR" sz="1300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126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-117987" y="2123767"/>
            <a:ext cx="9357424" cy="892277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xfrm flipH="1">
            <a:off x="431604" y="2285924"/>
            <a:ext cx="8280792" cy="567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 </a:t>
            </a:r>
            <a:r>
              <a:rPr lang="ko-KR" altLang="en-US" sz="3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장기적 상호 연관 검증</a:t>
            </a:r>
            <a:endParaRPr sz="3000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06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8513863-85D1-0DA3-2BEE-E569821C6213}"/>
              </a:ext>
            </a:extLst>
          </p:cNvPr>
          <p:cNvSpPr/>
          <p:nvPr/>
        </p:nvSpPr>
        <p:spPr>
          <a:xfrm>
            <a:off x="5705954" y="1336740"/>
            <a:ext cx="2896688" cy="3126023"/>
          </a:xfrm>
          <a:prstGeom prst="roundRect">
            <a:avLst>
              <a:gd name="adj" fmla="val 2645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공적분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A2C574-9B98-A804-3F35-72DFC1C53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02-5.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장기적 상호 연관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904FEFA-1771-343C-D986-56665F01C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823072"/>
              </p:ext>
            </p:extLst>
          </p:nvPr>
        </p:nvGraphicFramePr>
        <p:xfrm>
          <a:off x="541358" y="1363173"/>
          <a:ext cx="3592536" cy="3120118"/>
        </p:xfrm>
        <a:graphic>
          <a:graphicData uri="http://schemas.openxmlformats.org/drawingml/2006/table">
            <a:tbl>
              <a:tblPr firstRow="1" bandRow="1">
                <a:effectLst/>
                <a:tableStyleId>{2BD90EAC-CBD9-4291-8321-EDCF75C73FF2}</a:tableStyleId>
              </a:tblPr>
              <a:tblGrid>
                <a:gridCol w="1197512">
                  <a:extLst>
                    <a:ext uri="{9D8B030D-6E8A-4147-A177-3AD203B41FA5}">
                      <a16:colId xmlns:a16="http://schemas.microsoft.com/office/drawing/2014/main" val="1451134767"/>
                    </a:ext>
                  </a:extLst>
                </a:gridCol>
                <a:gridCol w="1197512">
                  <a:extLst>
                    <a:ext uri="{9D8B030D-6E8A-4147-A177-3AD203B41FA5}">
                      <a16:colId xmlns:a16="http://schemas.microsoft.com/office/drawing/2014/main" val="3960865424"/>
                    </a:ext>
                  </a:extLst>
                </a:gridCol>
                <a:gridCol w="1197512">
                  <a:extLst>
                    <a:ext uri="{9D8B030D-6E8A-4147-A177-3AD203B41FA5}">
                      <a16:colId xmlns:a16="http://schemas.microsoft.com/office/drawing/2014/main" val="2620005120"/>
                    </a:ext>
                  </a:extLst>
                </a:gridCol>
              </a:tblGrid>
              <a:tr h="30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스폰서기업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스폰서리츠</a:t>
                      </a:r>
                      <a:endParaRPr lang="ko-KR" altLang="en-US" sz="1100" b="1" dirty="0">
                        <a:solidFill>
                          <a:schemeClr val="bg2">
                            <a:lumMod val="9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solidFill>
                            <a:schemeClr val="bg2">
                              <a:lumMod val="9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p_value</a:t>
                      </a:r>
                      <a:endParaRPr lang="ko-KR" altLang="en-US" sz="1100" b="1" dirty="0">
                        <a:solidFill>
                          <a:schemeClr val="bg2">
                            <a:lumMod val="9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24717"/>
                  </a:ext>
                </a:extLst>
              </a:tr>
              <a:tr h="381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SK(</a:t>
                      </a:r>
                      <a:r>
                        <a:rPr lang="ko-KR" altLang="en-US" sz="1100" b="1" dirty="0"/>
                        <a:t>주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SK</a:t>
                      </a:r>
                      <a:r>
                        <a:rPr lang="ko-KR" altLang="en-US" sz="1100" b="1" dirty="0"/>
                        <a:t>리츠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83434"/>
                  </a:ext>
                </a:extLst>
              </a:tr>
              <a:tr h="406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롯데쇼핑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롯데리츠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181188"/>
                  </a:ext>
                </a:extLst>
              </a:tr>
              <a:tr h="402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삼성생명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삼성</a:t>
                      </a:r>
                      <a:r>
                        <a:rPr lang="en-US" altLang="ko-KR" sz="1100" b="1" dirty="0"/>
                        <a:t>FN</a:t>
                      </a:r>
                      <a:r>
                        <a:rPr lang="ko-KR" altLang="en-US" sz="1100" b="1" dirty="0"/>
                        <a:t>리츠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74308"/>
                  </a:ext>
                </a:extLst>
              </a:tr>
              <a:tr h="381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한화생명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한화리츠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061971"/>
                  </a:ext>
                </a:extLst>
              </a:tr>
              <a:tr h="43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서부티앤디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신한서부티앤디리츠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</a:t>
                      </a:r>
                      <a:endParaRPr lang="ko-KR" alt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219372"/>
                  </a:ext>
                </a:extLst>
              </a:tr>
              <a:tr h="381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모두투어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스타리츠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831739"/>
                  </a:ext>
                </a:extLst>
              </a:tr>
              <a:tr h="41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SK D&amp;D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디앤디플랫폼리츠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3685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BA6892-6A4A-ED38-4718-B24F10F65B17}"/>
              </a:ext>
            </a:extLst>
          </p:cNvPr>
          <p:cNvSpPr txBox="1"/>
          <p:nvPr/>
        </p:nvSpPr>
        <p:spPr>
          <a:xfrm>
            <a:off x="5705954" y="1941155"/>
            <a:ext cx="2896688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장기적 상호 연관 있음</a:t>
            </a:r>
            <a:endParaRPr lang="en-US" altLang="ko-KR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schemeClr val="tx1">
                  <a:lumMod val="10000"/>
                </a:schemeClr>
              </a:solidFill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</a:t>
            </a:r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롯데리츠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한화리츠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신한서부티앤디리츠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스타리츠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300" b="1" dirty="0" err="1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디앤디플랫폼리츠</a:t>
            </a:r>
            <a:endParaRPr lang="en-US" altLang="ko-KR" sz="1300" b="1" dirty="0">
              <a:solidFill>
                <a:schemeClr val="tx1">
                  <a:lumMod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dirty="0">
              <a:solidFill>
                <a:schemeClr val="tx1">
                  <a:lumMod val="1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장기적 상호 연관 없음</a:t>
            </a:r>
            <a:endParaRPr lang="en-US" altLang="ko-KR" b="1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schemeClr val="tx1">
                  <a:lumMod val="10000"/>
                </a:schemeClr>
              </a:solidFill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삼성</a:t>
            </a:r>
            <a:r>
              <a:rPr lang="en-US" altLang="ko-KR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</a:t>
            </a:r>
            <a:r>
              <a:rPr lang="ko-KR" altLang="en-US" sz="1300" b="1" dirty="0">
                <a:solidFill>
                  <a:schemeClr val="tx1">
                    <a:lumMod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리츠</a:t>
            </a:r>
            <a:endParaRPr lang="en-US" altLang="ko-KR" sz="1300" b="1" dirty="0">
              <a:solidFill>
                <a:schemeClr val="tx1">
                  <a:lumMod val="1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B4C7AC4-5FFE-AC04-FA4D-7B05D5D2A5CE}"/>
              </a:ext>
            </a:extLst>
          </p:cNvPr>
          <p:cNvSpPr/>
          <p:nvPr/>
        </p:nvSpPr>
        <p:spPr>
          <a:xfrm rot="16200000">
            <a:off x="4534692" y="2760301"/>
            <a:ext cx="770463" cy="408422"/>
          </a:xfrm>
          <a:prstGeom prst="downArrow">
            <a:avLst>
              <a:gd name="adj1" fmla="val 50000"/>
              <a:gd name="adj2" fmla="val 517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321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1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757" name="Google Shape;757;p71"/>
          <p:cNvSpPr txBox="1">
            <a:spLocks noGrp="1"/>
          </p:cNvSpPr>
          <p:nvPr>
            <p:ph type="ctrTitle"/>
          </p:nvPr>
        </p:nvSpPr>
        <p:spPr>
          <a:xfrm flipH="1">
            <a:off x="4011136" y="2780983"/>
            <a:ext cx="3224700" cy="899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8" name="Google Shape;758;p7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EEE3E3-537D-8C15-7B58-97F1018770DC}"/>
              </a:ext>
            </a:extLst>
          </p:cNvPr>
          <p:cNvSpPr/>
          <p:nvPr/>
        </p:nvSpPr>
        <p:spPr>
          <a:xfrm>
            <a:off x="347293" y="3091715"/>
            <a:ext cx="8129751" cy="1554774"/>
          </a:xfrm>
          <a:prstGeom prst="roundRect">
            <a:avLst>
              <a:gd name="adj" fmla="val 6391"/>
            </a:avLst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E4C462-3A23-099F-CE7A-EEF8C05207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및 의의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132D29-8DAF-029B-7141-47BF2317B83F}"/>
              </a:ext>
            </a:extLst>
          </p:cNvPr>
          <p:cNvSpPr txBox="1"/>
          <p:nvPr/>
        </p:nvSpPr>
        <p:spPr>
          <a:xfrm>
            <a:off x="522365" y="3166274"/>
            <a:ext cx="8129749" cy="130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 기업의 수익률이 </a:t>
            </a:r>
            <a:r>
              <a:rPr lang="ko-KR" altLang="en-US" sz="1300" dirty="0" err="1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스폰서리츠의</a:t>
            </a:r>
            <a:r>
              <a:rPr lang="ko-KR" altLang="en-US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수익률을 선행하지 않으며</a:t>
            </a:r>
            <a:endParaRPr lang="en-US" altLang="ko-KR" sz="1300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두기업간 선형성이 존재하지 않고 약한 양의 민감도를 가져서 단기적으로는 영향을 주지 않는 것으로 보이나</a:t>
            </a:r>
            <a:endParaRPr lang="en-US" altLang="ko-KR" sz="1300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장기적으로 봤을 때 스폰서기업의 수익률과 </a:t>
            </a:r>
            <a:r>
              <a:rPr lang="ko-KR" altLang="en-US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수익률이 상호 연관되어 있어</a:t>
            </a:r>
            <a:endParaRPr lang="en-US" altLang="ko-KR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시장의 정보 불균형으로 인해 스폰서기업의 영향이 늦게 반영되는 것으로 보인다</a:t>
            </a:r>
            <a:endParaRPr lang="en-US" altLang="ko-KR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0B837C-73BC-31FD-05C4-1F9973D95D1A}"/>
              </a:ext>
            </a:extLst>
          </p:cNvPr>
          <p:cNvSpPr/>
          <p:nvPr/>
        </p:nvSpPr>
        <p:spPr>
          <a:xfrm>
            <a:off x="347294" y="1457966"/>
            <a:ext cx="8129751" cy="1190152"/>
          </a:xfrm>
          <a:prstGeom prst="roundRect">
            <a:avLst>
              <a:gd name="adj" fmla="val 9170"/>
            </a:avLst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6829D-962E-D592-96FC-A8F31F2539DC}"/>
              </a:ext>
            </a:extLst>
          </p:cNvPr>
          <p:cNvSpPr txBox="1"/>
          <p:nvPr/>
        </p:nvSpPr>
        <p:spPr>
          <a:xfrm>
            <a:off x="369985" y="1493140"/>
            <a:ext cx="8129751" cy="125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스폰서기업의 수익률과 </a:t>
            </a:r>
            <a:r>
              <a:rPr lang="ko-KR" altLang="en-US" sz="1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 간 선형성을 가지지 않고</a:t>
            </a: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민감도에 있어서 약한 양의 관계를 가짐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변동성이 비슷한 흐름을 가지나 변동폭의 차이가 크고 스폰서기업의 수익률이 </a:t>
            </a:r>
            <a:r>
              <a:rPr lang="ko-KR" altLang="en-US" sz="1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수익률을 선행하지 않음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하지만 장기적으로 </a:t>
            </a:r>
            <a:r>
              <a:rPr lang="ko-KR" altLang="en-US" sz="1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봤을때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수익률간 관련성을 가짐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FD2C12-3286-62E7-7DDE-8A8136DDE084}"/>
              </a:ext>
            </a:extLst>
          </p:cNvPr>
          <p:cNvSpPr txBox="1"/>
          <p:nvPr/>
        </p:nvSpPr>
        <p:spPr>
          <a:xfrm>
            <a:off x="347294" y="993630"/>
            <a:ext cx="7256391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1400" b="1" spc="-15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 수익률이 </a:t>
            </a:r>
            <a:r>
              <a:rPr lang="en-US" altLang="ko-KR" sz="1400" b="1" spc="-15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spc="-150" dirty="0" err="1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1400" b="1" spc="-15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수익률에 미치는 영향 검증</a:t>
            </a:r>
            <a:r>
              <a:rPr lang="en-US" altLang="ko-KR" sz="1400" b="1" spc="-15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B219C13-7F3D-46B1-670F-32060B3E0F95}"/>
              </a:ext>
            </a:extLst>
          </p:cNvPr>
          <p:cNvSpPr/>
          <p:nvPr/>
        </p:nvSpPr>
        <p:spPr>
          <a:xfrm>
            <a:off x="3975489" y="2667443"/>
            <a:ext cx="770463" cy="408422"/>
          </a:xfrm>
          <a:prstGeom prst="downArrow">
            <a:avLst>
              <a:gd name="adj1" fmla="val 50000"/>
              <a:gd name="adj2" fmla="val 517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099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한계사항 및 향후 연구과제 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E4C462-3A23-099F-CE7A-EEF8C05207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및 의의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80A8C4-23A5-E70C-EBE3-0D182383A438}"/>
              </a:ext>
            </a:extLst>
          </p:cNvPr>
          <p:cNvSpPr/>
          <p:nvPr/>
        </p:nvSpPr>
        <p:spPr>
          <a:xfrm>
            <a:off x="771182" y="1517588"/>
            <a:ext cx="7632116" cy="1503934"/>
          </a:xfrm>
          <a:prstGeom prst="roundRect">
            <a:avLst>
              <a:gd name="adj" fmla="val 6391"/>
            </a:avLst>
          </a:prstGeom>
          <a:solidFill>
            <a:schemeClr val="tx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6829D-962E-D592-96FC-A8F31F2539DC}"/>
              </a:ext>
            </a:extLst>
          </p:cNvPr>
          <p:cNvSpPr txBox="1"/>
          <p:nvPr/>
        </p:nvSpPr>
        <p:spPr>
          <a:xfrm>
            <a:off x="771182" y="1776692"/>
            <a:ext cx="7616875" cy="95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상장한 스폰서 리츠의 수가 제한적임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 자체의 상장기간이 짧으며 코로나 및 금리 인상기로 지수가 불안정한 시기임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 </a:t>
            </a: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분석시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일별수익률 외 외부 변수를 고려하지 않음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7D18D-D308-B94D-7BCD-EF0AEE720547}"/>
              </a:ext>
            </a:extLst>
          </p:cNvPr>
          <p:cNvSpPr txBox="1"/>
          <p:nvPr/>
        </p:nvSpPr>
        <p:spPr>
          <a:xfrm>
            <a:off x="720000" y="1165401"/>
            <a:ext cx="95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한계사항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AFF3919-4B20-160F-F377-7EF5E95DB424}"/>
              </a:ext>
            </a:extLst>
          </p:cNvPr>
          <p:cNvSpPr/>
          <p:nvPr/>
        </p:nvSpPr>
        <p:spPr>
          <a:xfrm>
            <a:off x="755942" y="3375219"/>
            <a:ext cx="7632116" cy="945571"/>
          </a:xfrm>
          <a:prstGeom prst="roundRect">
            <a:avLst>
              <a:gd name="adj" fmla="val 639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0AD72-D0B5-D829-A5E2-7E711EC00455}"/>
              </a:ext>
            </a:extLst>
          </p:cNvPr>
          <p:cNvSpPr txBox="1"/>
          <p:nvPr/>
        </p:nvSpPr>
        <p:spPr>
          <a:xfrm>
            <a:off x="755942" y="3507419"/>
            <a:ext cx="7632115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수익률에 영향을 주는 외부 변수를 고려하여 연구 진행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대주주</a:t>
            </a: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임차인과 같은 지배구조 관계를 고려하여  연구 진행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EF9FF-AED0-9CA4-0A60-9FD13C2F1934}"/>
              </a:ext>
            </a:extLst>
          </p:cNvPr>
          <p:cNvSpPr txBox="1"/>
          <p:nvPr/>
        </p:nvSpPr>
        <p:spPr>
          <a:xfrm>
            <a:off x="720000" y="3059032"/>
            <a:ext cx="1491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연구과제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126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참고자료 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E4C462-3A23-099F-CE7A-EEF8C05207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03.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및 의의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80A8C4-23A5-E70C-EBE3-0D182383A438}"/>
              </a:ext>
            </a:extLst>
          </p:cNvPr>
          <p:cNvSpPr/>
          <p:nvPr/>
        </p:nvSpPr>
        <p:spPr>
          <a:xfrm>
            <a:off x="662400" y="1378406"/>
            <a:ext cx="7804800" cy="2724388"/>
          </a:xfrm>
          <a:prstGeom prst="roundRect">
            <a:avLst>
              <a:gd name="adj" fmla="val 6391"/>
            </a:avLst>
          </a:prstGeom>
          <a:solidFill>
            <a:schemeClr val="tx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6829D-962E-D592-96FC-A8F31F2539DC}"/>
              </a:ext>
            </a:extLst>
          </p:cNvPr>
          <p:cNvSpPr txBox="1"/>
          <p:nvPr/>
        </p:nvSpPr>
        <p:spPr>
          <a:xfrm>
            <a:off x="1360800" y="1811692"/>
            <a:ext cx="7783200" cy="1857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개인투자자의 </a:t>
            </a:r>
            <a:r>
              <a:rPr lang="ko-KR" altLang="en-US" sz="1300" b="1" dirty="0" err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상장리츠를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활용한 분산투자 전략에 대한 연구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이영주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300" b="1" dirty="0" err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안성필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(2021.02)</a:t>
            </a:r>
          </a:p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 수익률의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ARIMA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설정에 관한 연구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최재준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00" b="1" dirty="0" err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한국상장리츠의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 및 주가 영향 요인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부동산투자신탁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(REITs)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유형별 주가 영향 요인에 관한 실증연구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대신증권</a:t>
            </a: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REITs ABC – 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권으로 읽는 리츠 투자 가이드 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lnSpc>
                <a:spcPct val="150000"/>
              </a:lnSpc>
              <a:buClr>
                <a:schemeClr val="tx1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삼성증권</a:t>
            </a: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</a:t>
            </a: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 </a:t>
            </a:r>
            <a:r>
              <a:rPr lang="en-US" altLang="ko-KR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SECTOR REPORT</a:t>
            </a:r>
            <a:endParaRPr lang="ko-KR" altLang="en-US" sz="13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561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0"/>
          <p:cNvSpPr txBox="1">
            <a:spLocks noGrp="1"/>
          </p:cNvSpPr>
          <p:nvPr>
            <p:ph type="body" idx="1"/>
          </p:nvPr>
        </p:nvSpPr>
        <p:spPr>
          <a:xfrm>
            <a:off x="713221" y="2305201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THANKS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26712A-A7D9-AADD-E7D5-915A40F7C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49" name="Google Shape;749;p70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70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0"/>
          <p:cNvSpPr/>
          <p:nvPr/>
        </p:nvSpPr>
        <p:spPr>
          <a:xfrm>
            <a:off x="713221" y="29656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"/>
          <p:cNvSpPr/>
          <p:nvPr/>
        </p:nvSpPr>
        <p:spPr>
          <a:xfrm>
            <a:off x="596991" y="2160852"/>
            <a:ext cx="7618500" cy="486900"/>
          </a:xfrm>
          <a:prstGeom prst="rect">
            <a:avLst/>
          </a:prstGeom>
          <a:solidFill>
            <a:schemeClr val="tx1">
              <a:lumMod val="9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298" name="Google Shape;298;p52"/>
          <p:cNvSpPr txBox="1">
            <a:spLocks noGrp="1"/>
          </p:cNvSpPr>
          <p:nvPr>
            <p:ph type="ctrTitle"/>
          </p:nvPr>
        </p:nvSpPr>
        <p:spPr>
          <a:xfrm>
            <a:off x="596991" y="783450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Table of contents</a:t>
            </a:r>
            <a:endParaRPr sz="2200" dirty="0"/>
          </a:p>
        </p:txBody>
      </p:sp>
      <p:sp>
        <p:nvSpPr>
          <p:cNvPr id="281" name="Google Shape;281;p52"/>
          <p:cNvSpPr txBox="1">
            <a:spLocks noGrp="1"/>
          </p:cNvSpPr>
          <p:nvPr>
            <p:ph type="subTitle" idx="1"/>
          </p:nvPr>
        </p:nvSpPr>
        <p:spPr>
          <a:xfrm>
            <a:off x="990467" y="2937069"/>
            <a:ext cx="200354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연구 목표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선행연구 및 본 연구의 차별성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2" name="Google Shape;282;p52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-11303" y="2241249"/>
            <a:ext cx="20035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endParaRPr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4" name="Google Shape;284;p52"/>
          <p:cNvSpPr txBox="1">
            <a:spLocks noGrp="1"/>
          </p:cNvSpPr>
          <p:nvPr>
            <p:ph type="subTitle" idx="5"/>
          </p:nvPr>
        </p:nvSpPr>
        <p:spPr>
          <a:xfrm>
            <a:off x="4084719" y="2937069"/>
            <a:ext cx="166748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WORK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상관성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민감도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변동성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단기적 상호 연관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장기적 상호 연관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5" name="Google Shape;285;p52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3387486" y="224124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본론</a:t>
            </a:r>
            <a:endParaRPr sz="1400" dirty="0"/>
          </a:p>
        </p:txBody>
      </p:sp>
      <p:sp>
        <p:nvSpPr>
          <p:cNvPr id="287" name="Google Shape;287;p52"/>
          <p:cNvSpPr txBox="1">
            <a:spLocks noGrp="1"/>
          </p:cNvSpPr>
          <p:nvPr>
            <p:ph type="subTitle" idx="8"/>
          </p:nvPr>
        </p:nvSpPr>
        <p:spPr>
          <a:xfrm>
            <a:off x="6981910" y="2842647"/>
            <a:ext cx="137831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 및 의의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한계 및 향후 연구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8" name="Google Shape;288;p52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5569147" y="2241259"/>
            <a:ext cx="253218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C4CEA-E217-C992-60CC-F7147ECA0586}"/>
              </a:ext>
            </a:extLst>
          </p:cNvPr>
          <p:cNvSpPr txBox="1"/>
          <p:nvPr/>
        </p:nvSpPr>
        <p:spPr>
          <a:xfrm>
            <a:off x="4673754" y="10160"/>
            <a:ext cx="406384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spc="-15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스폰서기업 수익률이 </a:t>
            </a:r>
            <a:r>
              <a:rPr lang="en-US" altLang="ko-KR" sz="1300" b="1" spc="-15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b="1" spc="-150" dirty="0" err="1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sz="1300" b="1" spc="-15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수익률에 미치는 영향 검증</a:t>
            </a:r>
            <a:endParaRPr lang="en-US" altLang="ko-KR" sz="1300" b="1" spc="-150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717D7D-FFB2-BC95-F2FC-98974094F298}"/>
              </a:ext>
            </a:extLst>
          </p:cNvPr>
          <p:cNvCxnSpPr>
            <a:cxnSpLocks/>
          </p:cNvCxnSpPr>
          <p:nvPr/>
        </p:nvCxnSpPr>
        <p:spPr>
          <a:xfrm>
            <a:off x="3254256" y="390286"/>
            <a:ext cx="578324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A1876D-D8C0-184E-CC50-F75F094B18B7}"/>
              </a:ext>
            </a:extLst>
          </p:cNvPr>
          <p:cNvSpPr/>
          <p:nvPr/>
        </p:nvSpPr>
        <p:spPr>
          <a:xfrm>
            <a:off x="3254256" y="430592"/>
            <a:ext cx="5797094" cy="65679"/>
          </a:xfrm>
          <a:prstGeom prst="rect">
            <a:avLst/>
          </a:prstGeom>
          <a:solidFill>
            <a:schemeClr val="tx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79A17B77-A384-55FA-B741-665CE88AB82F}"/>
              </a:ext>
            </a:extLst>
          </p:cNvPr>
          <p:cNvSpPr txBox="1">
            <a:spLocks/>
          </p:cNvSpPr>
          <p:nvPr/>
        </p:nvSpPr>
        <p:spPr>
          <a:xfrm>
            <a:off x="6935470" y="130088"/>
            <a:ext cx="20574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287D8575-031C-4125-9C49-88ADCDA93C5B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4</a:t>
            </a:fld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</p:nvPr>
        </p:nvSpPr>
        <p:spPr>
          <a:xfrm flipH="1">
            <a:off x="3704725" y="2990130"/>
            <a:ext cx="2954400" cy="864611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endParaRPr sz="30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1BD6E0-4EAB-DDE7-B4A5-F47B36118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REITs)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의미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2D0C6-BD03-616F-9886-10976C733A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C1A625-BCF7-CC27-8F7F-297BCAC4C260}"/>
              </a:ext>
            </a:extLst>
          </p:cNvPr>
          <p:cNvSpPr txBox="1"/>
          <p:nvPr/>
        </p:nvSpPr>
        <p:spPr>
          <a:xfrm>
            <a:off x="340950" y="1056068"/>
            <a:ext cx="846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10000"/>
                </a:schemeClr>
              </a:buClr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다수의 투자자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주주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로부터 자금을 모아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buClr>
                <a:schemeClr val="tx1">
                  <a:lumMod val="10000"/>
                </a:schemeClr>
              </a:buClr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 및 부동산 관련 증권에 투자하고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수익을 투자자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주주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에게 돌려주는 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주식회</a:t>
            </a:r>
            <a:r>
              <a:rPr lang="ko-KR" altLang="en-US" sz="15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사</a:t>
            </a:r>
            <a:endParaRPr lang="en-US" altLang="ko-KR" sz="15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>
                  <a:lumMod val="10000"/>
                </a:schemeClr>
              </a:buClr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24CE6-0204-2E5A-8229-4048F6D87BED}"/>
              </a:ext>
            </a:extLst>
          </p:cNvPr>
          <p:cNvSpPr txBox="1"/>
          <p:nvPr/>
        </p:nvSpPr>
        <p:spPr>
          <a:xfrm>
            <a:off x="6012754" y="4855247"/>
            <a:ext cx="3145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출처</a:t>
            </a:r>
            <a:r>
              <a:rPr lang="en-US" altLang="ko-KR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네이버증권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8D972C99-8AA2-74C3-C516-033C21CBE38D}"/>
              </a:ext>
            </a:extLst>
          </p:cNvPr>
          <p:cNvSpPr txBox="1"/>
          <p:nvPr/>
        </p:nvSpPr>
        <p:spPr>
          <a:xfrm>
            <a:off x="2093425" y="3883683"/>
            <a:ext cx="484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투자자가 부동산 실물을 직접 구매하는 형태가 아닌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투자자가 리츠 매입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리츠가 부동산 구매하는 등 간접투자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1C36F1-B9BC-9B3D-58DE-BE255F791381}"/>
              </a:ext>
            </a:extLst>
          </p:cNvPr>
          <p:cNvGrpSpPr/>
          <p:nvPr/>
        </p:nvGrpSpPr>
        <p:grpSpPr>
          <a:xfrm>
            <a:off x="1033975" y="2335259"/>
            <a:ext cx="1496362" cy="873854"/>
            <a:chOff x="339584" y="1568847"/>
            <a:chExt cx="3750331" cy="2007055"/>
          </a:xfrm>
        </p:grpSpPr>
        <p:grpSp>
          <p:nvGrpSpPr>
            <p:cNvPr id="22" name="그룹 1001">
              <a:extLst>
                <a:ext uri="{FF2B5EF4-FFF2-40B4-BE49-F238E27FC236}">
                  <a16:creationId xmlns:a16="http://schemas.microsoft.com/office/drawing/2014/main" id="{3651191F-8926-C97B-E985-8878B4458E8E}"/>
                </a:ext>
              </a:extLst>
            </p:cNvPr>
            <p:cNvGrpSpPr/>
            <p:nvPr/>
          </p:nvGrpSpPr>
          <p:grpSpPr>
            <a:xfrm>
              <a:off x="339584" y="1821919"/>
              <a:ext cx="1753983" cy="1753983"/>
              <a:chOff x="2022610" y="2008441"/>
              <a:chExt cx="1753983" cy="1753983"/>
            </a:xfrm>
          </p:grpSpPr>
          <p:pic>
            <p:nvPicPr>
              <p:cNvPr id="23" name="Object 2">
                <a:extLst>
                  <a:ext uri="{FF2B5EF4-FFF2-40B4-BE49-F238E27FC236}">
                    <a16:creationId xmlns:a16="http://schemas.microsoft.com/office/drawing/2014/main" id="{A828455B-4AC3-ED7F-9716-8A546EB32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22610" y="2008441"/>
                <a:ext cx="1753983" cy="1753983"/>
              </a:xfrm>
              <a:prstGeom prst="rect">
                <a:avLst/>
              </a:prstGeom>
            </p:spPr>
          </p:pic>
        </p:grpSp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67231B10-6BFB-BE05-750A-6E10B37D9B80}"/>
                </a:ext>
              </a:extLst>
            </p:cNvPr>
            <p:cNvGrpSpPr/>
            <p:nvPr/>
          </p:nvGrpSpPr>
          <p:grpSpPr>
            <a:xfrm>
              <a:off x="1361605" y="1568847"/>
              <a:ext cx="1753983" cy="1753983"/>
              <a:chOff x="3044631" y="1755369"/>
              <a:chExt cx="1753983" cy="1753983"/>
            </a:xfrm>
          </p:grpSpPr>
          <p:pic>
            <p:nvPicPr>
              <p:cNvPr id="25" name="Object 5">
                <a:extLst>
                  <a:ext uri="{FF2B5EF4-FFF2-40B4-BE49-F238E27FC236}">
                    <a16:creationId xmlns:a16="http://schemas.microsoft.com/office/drawing/2014/main" id="{4C890CE3-77E8-462D-691D-B7A833CF6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44631" y="1755369"/>
                <a:ext cx="1753983" cy="1753983"/>
              </a:xfrm>
              <a:prstGeom prst="rect">
                <a:avLst/>
              </a:prstGeom>
            </p:spPr>
          </p:pic>
        </p:grpSp>
        <p:grpSp>
          <p:nvGrpSpPr>
            <p:cNvPr id="26" name="그룹 1003">
              <a:extLst>
                <a:ext uri="{FF2B5EF4-FFF2-40B4-BE49-F238E27FC236}">
                  <a16:creationId xmlns:a16="http://schemas.microsoft.com/office/drawing/2014/main" id="{E339E096-2217-3010-A8FC-05544B3C875D}"/>
                </a:ext>
              </a:extLst>
            </p:cNvPr>
            <p:cNvGrpSpPr/>
            <p:nvPr/>
          </p:nvGrpSpPr>
          <p:grpSpPr>
            <a:xfrm>
              <a:off x="2335932" y="1821919"/>
              <a:ext cx="1753983" cy="1753983"/>
              <a:chOff x="4018958" y="2008441"/>
              <a:chExt cx="1753983" cy="1753983"/>
            </a:xfrm>
          </p:grpSpPr>
          <p:pic>
            <p:nvPicPr>
              <p:cNvPr id="27" name="Object 8">
                <a:extLst>
                  <a:ext uri="{FF2B5EF4-FFF2-40B4-BE49-F238E27FC236}">
                    <a16:creationId xmlns:a16="http://schemas.microsoft.com/office/drawing/2014/main" id="{79818D9E-1275-5D28-9E0B-8BA5C159E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18958" y="2008441"/>
                <a:ext cx="1753983" cy="1753983"/>
              </a:xfrm>
              <a:prstGeom prst="rect">
                <a:avLst/>
              </a:prstGeom>
            </p:spPr>
          </p:pic>
        </p:grpSp>
      </p:grpSp>
      <p:grpSp>
        <p:nvGrpSpPr>
          <p:cNvPr id="36" name="그룹 1004">
            <a:extLst>
              <a:ext uri="{FF2B5EF4-FFF2-40B4-BE49-F238E27FC236}">
                <a16:creationId xmlns:a16="http://schemas.microsoft.com/office/drawing/2014/main" id="{872429F3-7BD8-AF19-CAE3-12F190C79A23}"/>
              </a:ext>
            </a:extLst>
          </p:cNvPr>
          <p:cNvGrpSpPr/>
          <p:nvPr/>
        </p:nvGrpSpPr>
        <p:grpSpPr>
          <a:xfrm>
            <a:off x="6218961" y="1996901"/>
            <a:ext cx="1284637" cy="1169711"/>
            <a:chOff x="4405216" y="4114201"/>
            <a:chExt cx="4063065" cy="3802612"/>
          </a:xfrm>
        </p:grpSpPr>
        <p:pic>
          <p:nvPicPr>
            <p:cNvPr id="37" name="Object 11">
              <a:extLst>
                <a:ext uri="{FF2B5EF4-FFF2-40B4-BE49-F238E27FC236}">
                  <a16:creationId xmlns:a16="http://schemas.microsoft.com/office/drawing/2014/main" id="{3D7EA9B7-3D89-6A31-844D-15C18FBAB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5216" y="4114201"/>
              <a:ext cx="4063065" cy="3802612"/>
            </a:xfrm>
            <a:prstGeom prst="rect">
              <a:avLst/>
            </a:prstGeom>
          </p:spPr>
        </p:pic>
      </p:grpSp>
      <p:pic>
        <p:nvPicPr>
          <p:cNvPr id="40" name="Object 2">
            <a:extLst>
              <a:ext uri="{FF2B5EF4-FFF2-40B4-BE49-F238E27FC236}">
                <a16:creationId xmlns:a16="http://schemas.microsoft.com/office/drawing/2014/main" id="{A5A37C39-AB5E-3DCE-9AC3-5CC71C3F3C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06339" y="1983636"/>
            <a:ext cx="1663964" cy="149505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30E7DE10-0530-8BB2-70BE-CE02D03BDC8D}"/>
              </a:ext>
            </a:extLst>
          </p:cNvPr>
          <p:cNvGrpSpPr/>
          <p:nvPr/>
        </p:nvGrpSpPr>
        <p:grpSpPr>
          <a:xfrm>
            <a:off x="2744234" y="2317289"/>
            <a:ext cx="3002118" cy="368219"/>
            <a:chOff x="2875046" y="2479990"/>
            <a:chExt cx="2933743" cy="533161"/>
          </a:xfrm>
          <a:solidFill>
            <a:srgbClr val="6699FF"/>
          </a:solidFill>
        </p:grpSpPr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DDC9F13E-A53E-60D3-FAD3-A9458709C391}"/>
                </a:ext>
              </a:extLst>
            </p:cNvPr>
            <p:cNvSpPr/>
            <p:nvPr/>
          </p:nvSpPr>
          <p:spPr>
            <a:xfrm>
              <a:off x="5193651" y="2479990"/>
              <a:ext cx="615138" cy="53316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5809F2EC-A0E9-AFE0-E714-9507DE084F46}"/>
                </a:ext>
              </a:extLst>
            </p:cNvPr>
            <p:cNvSpPr/>
            <p:nvPr/>
          </p:nvSpPr>
          <p:spPr>
            <a:xfrm>
              <a:off x="2875046" y="2479990"/>
              <a:ext cx="615138" cy="53316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4AA374-8548-C58C-8D75-D12AF818B436}"/>
              </a:ext>
            </a:extLst>
          </p:cNvPr>
          <p:cNvGrpSpPr/>
          <p:nvPr/>
        </p:nvGrpSpPr>
        <p:grpSpPr>
          <a:xfrm>
            <a:off x="2689295" y="2697629"/>
            <a:ext cx="3002118" cy="372294"/>
            <a:chOff x="2766915" y="2760185"/>
            <a:chExt cx="3002118" cy="420014"/>
          </a:xfrm>
        </p:grpSpPr>
        <p:sp>
          <p:nvSpPr>
            <p:cNvPr id="515" name="화살표: 오른쪽 514">
              <a:extLst>
                <a:ext uri="{FF2B5EF4-FFF2-40B4-BE49-F238E27FC236}">
                  <a16:creationId xmlns:a16="http://schemas.microsoft.com/office/drawing/2014/main" id="{95B32A3C-0645-A908-FBB2-48F03328E75C}"/>
                </a:ext>
              </a:extLst>
            </p:cNvPr>
            <p:cNvSpPr/>
            <p:nvPr/>
          </p:nvSpPr>
          <p:spPr>
            <a:xfrm rot="10800000">
              <a:off x="2766915" y="2760185"/>
              <a:ext cx="629475" cy="420014"/>
            </a:xfrm>
            <a:prstGeom prst="rightArrow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16" name="화살표: 오른쪽 515">
              <a:extLst>
                <a:ext uri="{FF2B5EF4-FFF2-40B4-BE49-F238E27FC236}">
                  <a16:creationId xmlns:a16="http://schemas.microsoft.com/office/drawing/2014/main" id="{A8CFAA18-8518-3BFB-1D90-2A0B1D959BB9}"/>
                </a:ext>
              </a:extLst>
            </p:cNvPr>
            <p:cNvSpPr/>
            <p:nvPr/>
          </p:nvSpPr>
          <p:spPr>
            <a:xfrm rot="10800000">
              <a:off x="5139558" y="2760185"/>
              <a:ext cx="629475" cy="420014"/>
            </a:xfrm>
            <a:prstGeom prst="rightArrow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20" name="TextBox 519">
            <a:extLst>
              <a:ext uri="{FF2B5EF4-FFF2-40B4-BE49-F238E27FC236}">
                <a16:creationId xmlns:a16="http://schemas.microsoft.com/office/drawing/2014/main" id="{711BCD6D-24AB-0F14-A6F5-962D59F40899}"/>
              </a:ext>
            </a:extLst>
          </p:cNvPr>
          <p:cNvSpPr txBox="1"/>
          <p:nvPr/>
        </p:nvSpPr>
        <p:spPr>
          <a:xfrm>
            <a:off x="2656061" y="2079883"/>
            <a:ext cx="9558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 구매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83F0C671-677F-A93F-2CA1-82A8A89E983D}"/>
              </a:ext>
            </a:extLst>
          </p:cNvPr>
          <p:cNvSpPr txBox="1"/>
          <p:nvPr/>
        </p:nvSpPr>
        <p:spPr>
          <a:xfrm>
            <a:off x="4907296" y="2075348"/>
            <a:ext cx="1384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 직접투자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CD9BA43-0463-A309-8269-2118FCC6D1CE}"/>
              </a:ext>
            </a:extLst>
          </p:cNvPr>
          <p:cNvSpPr txBox="1"/>
          <p:nvPr/>
        </p:nvSpPr>
        <p:spPr>
          <a:xfrm>
            <a:off x="4948758" y="3069924"/>
            <a:ext cx="96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임대료 등 </a:t>
            </a:r>
            <a:endParaRPr lang="en-US" altLang="ko-KR" sz="1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989E9CDB-F099-31BE-4F06-3EE93EE9DF3E}"/>
              </a:ext>
            </a:extLst>
          </p:cNvPr>
          <p:cNvSpPr txBox="1"/>
          <p:nvPr/>
        </p:nvSpPr>
        <p:spPr>
          <a:xfrm>
            <a:off x="2841474" y="3046597"/>
            <a:ext cx="565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43645-F348-3E96-0D1E-57C5FF1AFFC1}"/>
              </a:ext>
            </a:extLst>
          </p:cNvPr>
          <p:cNvSpPr txBox="1"/>
          <p:nvPr/>
        </p:nvSpPr>
        <p:spPr>
          <a:xfrm>
            <a:off x="1522104" y="3384226"/>
            <a:ext cx="843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투자자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FD13E-02BB-BFA0-FE17-D6F15F788CF9}"/>
              </a:ext>
            </a:extLst>
          </p:cNvPr>
          <p:cNvSpPr txBox="1"/>
          <p:nvPr/>
        </p:nvSpPr>
        <p:spPr>
          <a:xfrm>
            <a:off x="3932731" y="3394880"/>
            <a:ext cx="843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REITs</a:t>
            </a:r>
            <a:endParaRPr lang="ko-KR" altLang="en-US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8BA32-9017-1675-CB63-BDC3250EDD94}"/>
              </a:ext>
            </a:extLst>
          </p:cNvPr>
          <p:cNvSpPr txBox="1"/>
          <p:nvPr/>
        </p:nvSpPr>
        <p:spPr>
          <a:xfrm>
            <a:off x="6618572" y="3379486"/>
            <a:ext cx="843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부동산</a:t>
            </a:r>
          </a:p>
        </p:txBody>
      </p:sp>
    </p:spTree>
    <p:extLst>
      <p:ext uri="{BB962C8B-B14F-4D97-AF65-F5344CB8AC3E}">
        <p14:creationId xmlns:p14="http://schemas.microsoft.com/office/powerpoint/2010/main" val="336664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REITs)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의미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D24FBE-29E6-BB59-F0FD-819CE2D8E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C1A625-BCF7-CC27-8F7F-297BCAC4C260}"/>
              </a:ext>
            </a:extLst>
          </p:cNvPr>
          <p:cNvSpPr txBox="1"/>
          <p:nvPr/>
        </p:nvSpPr>
        <p:spPr>
          <a:xfrm>
            <a:off x="340950" y="1048513"/>
            <a:ext cx="846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10000"/>
                </a:schemeClr>
              </a:buClr>
            </a:pPr>
            <a:r>
              <a:rPr lang="ko-KR" altLang="en-US" sz="15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리츠는 유동성이 실물 부동산보다 높고</a:t>
            </a:r>
            <a:r>
              <a:rPr lang="en-US" altLang="ko-KR" sz="15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5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변동성이 일반주식보다 낮다는 장점</a:t>
            </a:r>
            <a:endParaRPr lang="en-US" altLang="ko-KR" sz="1500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chemeClr val="tx1">
                  <a:lumMod val="10000"/>
                </a:schemeClr>
              </a:buClr>
            </a:pPr>
            <a:r>
              <a:rPr lang="ko-KR" altLang="en-US" sz="1500" dirty="0">
                <a:solidFill>
                  <a:schemeClr val="tx1">
                    <a:lumMod val="1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리츠의 배당수익은 주식보다 높은 수준</a:t>
            </a:r>
            <a:endParaRPr lang="en-US" altLang="ko-KR" sz="1500" dirty="0">
              <a:solidFill>
                <a:schemeClr val="tx1">
                  <a:lumMod val="1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Clr>
                <a:schemeClr val="tx1">
                  <a:lumMod val="10000"/>
                </a:schemeClr>
              </a:buClr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24CE6-0204-2E5A-8229-4048F6D87BED}"/>
              </a:ext>
            </a:extLst>
          </p:cNvPr>
          <p:cNvSpPr txBox="1"/>
          <p:nvPr/>
        </p:nvSpPr>
        <p:spPr>
          <a:xfrm>
            <a:off x="4501662" y="4855247"/>
            <a:ext cx="4656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출처</a:t>
            </a:r>
            <a:r>
              <a:rPr lang="en-US" altLang="ko-KR" sz="1000" dirty="0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en-US" altLang="ko-KR" sz="1100" dirty="0">
                <a:solidFill>
                  <a:schemeClr val="accent1"/>
                </a:solidFill>
              </a:rPr>
              <a:t>: </a:t>
            </a:r>
            <a:r>
              <a:rPr lang="ko-KR" altLang="en-US" sz="1100" dirty="0">
                <a:solidFill>
                  <a:schemeClr val="accent1"/>
                </a:solidFill>
              </a:rPr>
              <a:t>대신증권</a:t>
            </a:r>
            <a:r>
              <a:rPr lang="en-US" altLang="ko-KR" sz="1100" dirty="0">
                <a:solidFill>
                  <a:schemeClr val="accent1"/>
                </a:solidFill>
              </a:rPr>
              <a:t>, REITs ABC – </a:t>
            </a:r>
            <a:r>
              <a:rPr lang="ko-KR" altLang="en-US" sz="1100" dirty="0">
                <a:solidFill>
                  <a:schemeClr val="accent1"/>
                </a:solidFill>
              </a:rPr>
              <a:t>한 권으로 읽는 리츠 투자 가이드</a:t>
            </a:r>
            <a:endParaRPr lang="ko-KR" altLang="en-US" sz="1000" dirty="0">
              <a:solidFill>
                <a:schemeClr val="accent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8E1FC16-89F7-0CDD-928A-969343AB5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84869"/>
              </p:ext>
            </p:extLst>
          </p:nvPr>
        </p:nvGraphicFramePr>
        <p:xfrm>
          <a:off x="1399739" y="1827756"/>
          <a:ext cx="6344526" cy="2524174"/>
        </p:xfrm>
        <a:graphic>
          <a:graphicData uri="http://schemas.openxmlformats.org/drawingml/2006/table">
            <a:tbl>
              <a:tblPr firstRow="1" bandRow="1">
                <a:tableStyleId>{2BD90EAC-CBD9-4291-8321-EDCF75C73FF2}</a:tableStyleId>
              </a:tblPr>
              <a:tblGrid>
                <a:gridCol w="1057421">
                  <a:extLst>
                    <a:ext uri="{9D8B030D-6E8A-4147-A177-3AD203B41FA5}">
                      <a16:colId xmlns:a16="http://schemas.microsoft.com/office/drawing/2014/main" val="3189880021"/>
                    </a:ext>
                  </a:extLst>
                </a:gridCol>
                <a:gridCol w="1057421">
                  <a:extLst>
                    <a:ext uri="{9D8B030D-6E8A-4147-A177-3AD203B41FA5}">
                      <a16:colId xmlns:a16="http://schemas.microsoft.com/office/drawing/2014/main" val="839478955"/>
                    </a:ext>
                  </a:extLst>
                </a:gridCol>
                <a:gridCol w="1057421">
                  <a:extLst>
                    <a:ext uri="{9D8B030D-6E8A-4147-A177-3AD203B41FA5}">
                      <a16:colId xmlns:a16="http://schemas.microsoft.com/office/drawing/2014/main" val="551507350"/>
                    </a:ext>
                  </a:extLst>
                </a:gridCol>
                <a:gridCol w="1057421">
                  <a:extLst>
                    <a:ext uri="{9D8B030D-6E8A-4147-A177-3AD203B41FA5}">
                      <a16:colId xmlns:a16="http://schemas.microsoft.com/office/drawing/2014/main" val="821528977"/>
                    </a:ext>
                  </a:extLst>
                </a:gridCol>
                <a:gridCol w="1057421">
                  <a:extLst>
                    <a:ext uri="{9D8B030D-6E8A-4147-A177-3AD203B41FA5}">
                      <a16:colId xmlns:a16="http://schemas.microsoft.com/office/drawing/2014/main" val="3559060938"/>
                    </a:ext>
                  </a:extLst>
                </a:gridCol>
                <a:gridCol w="1057421">
                  <a:extLst>
                    <a:ext uri="{9D8B030D-6E8A-4147-A177-3AD203B41FA5}">
                      <a16:colId xmlns:a16="http://schemas.microsoft.com/office/drawing/2014/main" val="595917842"/>
                    </a:ext>
                  </a:extLst>
                </a:gridCol>
              </a:tblGrid>
              <a:tr h="62563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유동성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관리편의성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변동성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투자기회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배당수익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946602"/>
                  </a:ext>
                </a:extLst>
              </a:tr>
              <a:tr h="6256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리츠</a:t>
                      </a: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높음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거래비용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lt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Didact Gothic"/>
                          <a:sym typeface="Didact Gothic"/>
                        </a:rPr>
                        <a:t>편리함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lt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Didact Gothic"/>
                          <a:sym typeface="Didact Gothic"/>
                        </a:rPr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언제나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높은 수준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04231"/>
                  </a:ext>
                </a:extLst>
              </a:tr>
              <a:tr h="6256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실물 부동산</a:t>
                      </a: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>
                          <a:solidFill>
                            <a:schemeClr val="lt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Didact Gothic"/>
                          <a:sym typeface="Didact Gothic"/>
                        </a:rPr>
                        <a:t>낮음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lt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Didact Gothic"/>
                          <a:sym typeface="Didact Gothic"/>
                        </a:rPr>
                        <a:t>(</a:t>
                      </a:r>
                      <a:r>
                        <a:rPr lang="ko-KR" altLang="en-US" sz="1100" b="1" dirty="0" err="1">
                          <a:solidFill>
                            <a:schemeClr val="lt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Didact Gothic"/>
                          <a:sym typeface="Didact Gothic"/>
                        </a:rPr>
                        <a:t>높은거래비용</a:t>
                      </a:r>
                      <a:r>
                        <a:rPr lang="en-US" altLang="ko-KR" sz="1100" b="1" dirty="0">
                          <a:solidFill>
                            <a:schemeClr val="lt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Didact Gothic"/>
                          <a:sym typeface="Didact Gothic"/>
                        </a:rPr>
                        <a:t>)</a:t>
                      </a:r>
                      <a:endParaRPr lang="ko-KR" altLang="en-US" sz="1100" b="1" dirty="0">
                        <a:solidFill>
                          <a:schemeClr val="lt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Didact Gothic"/>
                        <a:sym typeface="Didact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제한적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높은 수준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정기적수익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665666"/>
                  </a:ext>
                </a:extLst>
              </a:tr>
              <a:tr h="647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주식</a:t>
                      </a: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높음</a:t>
                      </a:r>
                      <a:endParaRPr lang="en-US" altLang="ko-KR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거래비용</a:t>
                      </a:r>
                      <a:r>
                        <a:rPr lang="en-US" altLang="ko-KR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lt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Didact Gothic"/>
                          <a:sym typeface="Didact Gothic"/>
                        </a:rPr>
                        <a:t>편리함</a:t>
                      </a: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lt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Didact Gothic"/>
                          <a:sym typeface="Didact Gothic"/>
                        </a:rPr>
                        <a:t>높음</a:t>
                      </a:r>
                    </a:p>
                    <a:p>
                      <a:pPr algn="ctr" latinLnBrk="1"/>
                      <a:endParaRPr lang="ko-KR" altLang="en-US" sz="1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언제나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낮은 수준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80004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95C9308-BA0F-04BA-49A1-2A5511D4BE8F}"/>
              </a:ext>
            </a:extLst>
          </p:cNvPr>
          <p:cNvSpPr/>
          <p:nvPr/>
        </p:nvSpPr>
        <p:spPr>
          <a:xfrm>
            <a:off x="6709431" y="1849388"/>
            <a:ext cx="1034834" cy="250254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8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584A299-1067-0AA2-4C52-EC49D9759CBB}"/>
              </a:ext>
            </a:extLst>
          </p:cNvPr>
          <p:cNvSpPr/>
          <p:nvPr/>
        </p:nvSpPr>
        <p:spPr>
          <a:xfrm>
            <a:off x="4262756" y="1752962"/>
            <a:ext cx="4409977" cy="610820"/>
          </a:xfrm>
          <a:prstGeom prst="roundRect">
            <a:avLst>
              <a:gd name="adj" fmla="val 681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17976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REITs)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의미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C0C49A-C119-70F1-54A2-B911860E3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18EB1B-2CF1-D759-A4D2-DDF8A37B7793}"/>
              </a:ext>
            </a:extLst>
          </p:cNvPr>
          <p:cNvSpPr txBox="1"/>
          <p:nvPr/>
        </p:nvSpPr>
        <p:spPr>
          <a:xfrm>
            <a:off x="466791" y="2117462"/>
            <a:ext cx="12781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</a:t>
            </a: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300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중위험</a:t>
            </a:r>
            <a:r>
              <a:rPr lang="ko-KR" altLang="en-US" sz="13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dirty="0" err="1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중수익</a:t>
            </a:r>
            <a:endParaRPr lang="ko-KR" altLang="en-US" sz="13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6A639-BCA7-587B-5F21-6266A3099B1E}"/>
              </a:ext>
            </a:extLst>
          </p:cNvPr>
          <p:cNvSpPr txBox="1"/>
          <p:nvPr/>
        </p:nvSpPr>
        <p:spPr>
          <a:xfrm>
            <a:off x="326685" y="1055220"/>
            <a:ext cx="281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대안투자상품으로써의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리츠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0B160-9EDF-4EC7-7DE1-8B3040F00623}"/>
              </a:ext>
            </a:extLst>
          </p:cNvPr>
          <p:cNvSpPr txBox="1"/>
          <p:nvPr/>
        </p:nvSpPr>
        <p:spPr>
          <a:xfrm>
            <a:off x="4362016" y="1808380"/>
            <a:ext cx="37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대안투자상품 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전통적인 투자자산군에</a:t>
            </a:r>
            <a:r>
              <a:rPr lang="en-US" altLang="ko-KR" sz="13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포함되지 않는 투자자산</a:t>
            </a:r>
            <a:endParaRPr lang="en-US" altLang="ko-KR" sz="13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495BEC-4DCB-D24F-E3B0-84FE93F76BA8}"/>
              </a:ext>
            </a:extLst>
          </p:cNvPr>
          <p:cNvGrpSpPr/>
          <p:nvPr/>
        </p:nvGrpSpPr>
        <p:grpSpPr>
          <a:xfrm>
            <a:off x="574513" y="2024499"/>
            <a:ext cx="3144047" cy="1512991"/>
            <a:chOff x="215257" y="1834516"/>
            <a:chExt cx="3975605" cy="19768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24FEB38-0696-92A6-F11B-A82AD695A399}"/>
                </a:ext>
              </a:extLst>
            </p:cNvPr>
            <p:cNvGrpSpPr/>
            <p:nvPr/>
          </p:nvGrpSpPr>
          <p:grpSpPr>
            <a:xfrm>
              <a:off x="215257" y="1869389"/>
              <a:ext cx="3975605" cy="1941931"/>
              <a:chOff x="720000" y="1391876"/>
              <a:chExt cx="3975605" cy="1941931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F9416F4-47F7-8209-3F20-6EC15D7E1AD3}"/>
                  </a:ext>
                </a:extLst>
              </p:cNvPr>
              <p:cNvSpPr/>
              <p:nvPr/>
            </p:nvSpPr>
            <p:spPr>
              <a:xfrm>
                <a:off x="720000" y="2571750"/>
                <a:ext cx="695424" cy="695424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예금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A59EBCA-B745-44AC-D533-9F0DA0080707}"/>
                  </a:ext>
                </a:extLst>
              </p:cNvPr>
              <p:cNvSpPr/>
              <p:nvPr/>
            </p:nvSpPr>
            <p:spPr>
              <a:xfrm>
                <a:off x="1563906" y="2413611"/>
                <a:ext cx="695424" cy="695424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채권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317BA79-28E1-655E-EC6E-5FF8DF49B6E1}"/>
                  </a:ext>
                </a:extLst>
              </p:cNvPr>
              <p:cNvSpPr/>
              <p:nvPr/>
            </p:nvSpPr>
            <p:spPr>
              <a:xfrm>
                <a:off x="2381019" y="2199094"/>
                <a:ext cx="695424" cy="695424"/>
              </a:xfrm>
              <a:prstGeom prst="ellipse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펀드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37546B1-3321-BA8E-5344-5327DF0FBF33}"/>
                  </a:ext>
                </a:extLst>
              </p:cNvPr>
              <p:cNvSpPr/>
              <p:nvPr/>
            </p:nvSpPr>
            <p:spPr>
              <a:xfrm>
                <a:off x="2388550" y="1391876"/>
                <a:ext cx="695424" cy="695425"/>
              </a:xfrm>
              <a:prstGeom prst="ellipse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리츠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5499F47-ED2F-B8CF-30AE-DA21ADD30E8E}"/>
                  </a:ext>
                </a:extLst>
              </p:cNvPr>
              <p:cNvSpPr/>
              <p:nvPr/>
            </p:nvSpPr>
            <p:spPr>
              <a:xfrm>
                <a:off x="3198132" y="2065899"/>
                <a:ext cx="695424" cy="69542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주식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4C63B0D-52BF-DE54-0744-09BA821D2B9F}"/>
                  </a:ext>
                </a:extLst>
              </p:cNvPr>
              <p:cNvSpPr/>
              <p:nvPr/>
            </p:nvSpPr>
            <p:spPr>
              <a:xfrm>
                <a:off x="4000181" y="1931392"/>
                <a:ext cx="695424" cy="6954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파생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D3AF5D-6A19-ADCA-C198-91B761CAAADD}"/>
                  </a:ext>
                </a:extLst>
              </p:cNvPr>
              <p:cNvSpPr txBox="1"/>
              <p:nvPr/>
            </p:nvSpPr>
            <p:spPr>
              <a:xfrm rot="20834722">
                <a:off x="3410089" y="3056808"/>
                <a:ext cx="1275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위험</a:t>
                </a:r>
                <a:r>
                  <a:rPr lang="en-US" altLang="ko-KR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</a:t>
                </a:r>
                <a:r>
                  <a:rPr lang="ko-KR" altLang="en-US" sz="1200" b="1" dirty="0"/>
                  <a:t>수익률</a:t>
                </a:r>
              </a:p>
            </p:txBody>
          </p:sp>
          <p:sp>
            <p:nvSpPr>
              <p:cNvPr id="2" name="화살표: 오른쪽 1">
                <a:extLst>
                  <a:ext uri="{FF2B5EF4-FFF2-40B4-BE49-F238E27FC236}">
                    <a16:creationId xmlns:a16="http://schemas.microsoft.com/office/drawing/2014/main" id="{C0D62861-6722-D4C9-3D22-5597DC6FC639}"/>
                  </a:ext>
                </a:extLst>
              </p:cNvPr>
              <p:cNvSpPr/>
              <p:nvPr/>
            </p:nvSpPr>
            <p:spPr>
              <a:xfrm rot="20886198">
                <a:off x="1159579" y="3058917"/>
                <a:ext cx="3359220" cy="25066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33D7867-88A0-0D28-A749-7D0CBA472AA3}"/>
                </a:ext>
              </a:extLst>
            </p:cNvPr>
            <p:cNvSpPr/>
            <p:nvPr/>
          </p:nvSpPr>
          <p:spPr>
            <a:xfrm>
              <a:off x="1830495" y="1834516"/>
              <a:ext cx="802049" cy="77596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546864-104A-846E-94DC-5D311E69D1A0}"/>
              </a:ext>
            </a:extLst>
          </p:cNvPr>
          <p:cNvSpPr/>
          <p:nvPr/>
        </p:nvSpPr>
        <p:spPr>
          <a:xfrm>
            <a:off x="4262755" y="2508422"/>
            <a:ext cx="4409978" cy="1296890"/>
          </a:xfrm>
          <a:prstGeom prst="roundRect">
            <a:avLst>
              <a:gd name="adj" fmla="val 6818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300" b="1" dirty="0">
                <a:solidFill>
                  <a:srgbClr val="3232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포트폴리오 </a:t>
            </a:r>
            <a:r>
              <a:rPr lang="ko-KR" altLang="en-US" sz="1300" b="1" dirty="0" err="1">
                <a:solidFill>
                  <a:srgbClr val="3232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편입시</a:t>
            </a:r>
            <a:r>
              <a:rPr lang="ko-KR" altLang="en-US" sz="1300" b="1" dirty="0">
                <a:solidFill>
                  <a:srgbClr val="3232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수익률과 분산효과를 높여 효율적 포트폴리오 구성 가능</a:t>
            </a:r>
            <a:endParaRPr lang="en-US" altLang="ko-KR" sz="1300" b="1" dirty="0">
              <a:solidFill>
                <a:srgbClr val="32323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300" b="1" dirty="0">
                <a:solidFill>
                  <a:srgbClr val="3232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일반적으로 대안투자상품은 유동성이 낮고 </a:t>
            </a:r>
            <a:endParaRPr lang="en-US" altLang="ko-KR" sz="1300" b="1" dirty="0">
              <a:solidFill>
                <a:srgbClr val="32323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300" b="1" dirty="0">
                <a:solidFill>
                  <a:srgbClr val="3232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투자기간이 길며 환금성이 낮은 반면</a:t>
            </a:r>
            <a:r>
              <a:rPr lang="en-US" altLang="ko-KR" sz="1300" b="1" dirty="0">
                <a:solidFill>
                  <a:srgbClr val="3232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en-US" altLang="ko-KR" sz="1300" b="1" dirty="0">
                <a:solidFill>
                  <a:srgbClr val="3232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ko-KR" altLang="en-US" sz="1300" b="1" dirty="0">
                <a:solidFill>
                  <a:srgbClr val="3232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리츠는 특수한 구조</a:t>
            </a:r>
            <a:endParaRPr lang="en-US" altLang="ko-KR" sz="1300" b="1" dirty="0">
              <a:solidFill>
                <a:srgbClr val="32323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20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10C4A11-69B0-4426-6D76-8C794D968A25}"/>
              </a:ext>
            </a:extLst>
          </p:cNvPr>
          <p:cNvSpPr/>
          <p:nvPr/>
        </p:nvSpPr>
        <p:spPr>
          <a:xfrm>
            <a:off x="4673850" y="1404374"/>
            <a:ext cx="3626673" cy="565103"/>
          </a:xfrm>
          <a:prstGeom prst="roundRect">
            <a:avLst>
              <a:gd name="adj" fmla="val 6818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300" b="1" dirty="0">
              <a:solidFill>
                <a:srgbClr val="32323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FC27D-7064-7147-80A0-EC2988759FD8}"/>
              </a:ext>
            </a:extLst>
          </p:cNvPr>
          <p:cNvSpPr/>
          <p:nvPr/>
        </p:nvSpPr>
        <p:spPr>
          <a:xfrm>
            <a:off x="-22860" y="4806687"/>
            <a:ext cx="9189720" cy="3433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14;p53">
            <a:extLst>
              <a:ext uri="{FF2B5EF4-FFF2-40B4-BE49-F238E27FC236}">
                <a16:creationId xmlns:a16="http://schemas.microsoft.com/office/drawing/2014/main" id="{03971B94-1338-D480-0C6B-8FDE5BD1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861" r="1234" b="1634"/>
          <a:stretch/>
        </p:blipFill>
        <p:spPr>
          <a:xfrm>
            <a:off x="-7620" y="-37090"/>
            <a:ext cx="9189720" cy="78110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>
            <a:spLocks noGrp="1"/>
          </p:cNvSpPr>
          <p:nvPr>
            <p:ph type="ctrTitle"/>
          </p:nvPr>
        </p:nvSpPr>
        <p:spPr>
          <a:xfrm>
            <a:off x="720000" y="336813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22C0C33-B150-382F-FA20-77AFEDA2F0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D8575-031C-4125-9C49-88ADCDA93C5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366CC-F0A0-592C-00E4-5FB06CADA138}"/>
              </a:ext>
            </a:extLst>
          </p:cNvPr>
          <p:cNvSpPr txBox="1"/>
          <p:nvPr/>
        </p:nvSpPr>
        <p:spPr>
          <a:xfrm>
            <a:off x="720000" y="60594"/>
            <a:ext cx="20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 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배경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C9B5B6-4149-2743-1131-C2EE660F5075}"/>
              </a:ext>
            </a:extLst>
          </p:cNvPr>
          <p:cNvCxnSpPr>
            <a:cxnSpLocks/>
          </p:cNvCxnSpPr>
          <p:nvPr/>
        </p:nvCxnSpPr>
        <p:spPr>
          <a:xfrm>
            <a:off x="800100" y="336813"/>
            <a:ext cx="29184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B23199-67EF-DFAB-81B6-52B3786B731B}"/>
              </a:ext>
            </a:extLst>
          </p:cNvPr>
          <p:cNvGrpSpPr/>
          <p:nvPr/>
        </p:nvGrpSpPr>
        <p:grpSpPr>
          <a:xfrm>
            <a:off x="727619" y="1405853"/>
            <a:ext cx="3513739" cy="2814591"/>
            <a:chOff x="294437" y="1271673"/>
            <a:chExt cx="4007111" cy="327267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659492-A23C-5D2A-9ABD-32AE70F69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" t="8539" r="5360" b="4601"/>
            <a:stretch/>
          </p:blipFill>
          <p:spPr>
            <a:xfrm>
              <a:off x="294437" y="1271673"/>
              <a:ext cx="4007111" cy="327267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BE5B0D-9F54-6BC8-8EF7-2A12EF7E7C5A}"/>
                </a:ext>
              </a:extLst>
            </p:cNvPr>
            <p:cNvSpPr/>
            <p:nvPr/>
          </p:nvSpPr>
          <p:spPr>
            <a:xfrm>
              <a:off x="2159392" y="2482653"/>
              <a:ext cx="1948374" cy="1806891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AFEA36-DBB6-BF67-E767-59B095985152}"/>
              </a:ext>
            </a:extLst>
          </p:cNvPr>
          <p:cNvSpPr txBox="1"/>
          <p:nvPr/>
        </p:nvSpPr>
        <p:spPr>
          <a:xfrm>
            <a:off x="5114063" y="1525427"/>
            <a:ext cx="2746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63F326-6705-B5A6-A360-372FF2879E69}"/>
              </a:ext>
            </a:extLst>
          </p:cNvPr>
          <p:cNvSpPr/>
          <p:nvPr/>
        </p:nvSpPr>
        <p:spPr>
          <a:xfrm>
            <a:off x="4673850" y="2138354"/>
            <a:ext cx="3626673" cy="2071339"/>
          </a:xfrm>
          <a:prstGeom prst="roundRect">
            <a:avLst>
              <a:gd name="adj" fmla="val 387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대기업의 이름을 걸고 관련 계열사의 건물에만 투자하는 리츠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리츠의 최대주주가 대기업인 경우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(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매각주체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책임임차인과 특별관계인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sz="1300" b="1" dirty="0">
              <a:solidFill>
                <a:srgbClr val="32323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926C26-E4A2-19E7-6C67-0AB6B3BDE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31392">
            <a:off x="7579832" y="3956472"/>
            <a:ext cx="1024594" cy="7235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496F52-FC3E-9CDA-200C-ECAC5DBA8083}"/>
              </a:ext>
            </a:extLst>
          </p:cNvPr>
          <p:cNvSpPr txBox="1"/>
          <p:nvPr/>
        </p:nvSpPr>
        <p:spPr>
          <a:xfrm>
            <a:off x="400863" y="915060"/>
            <a:ext cx="2816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스폰서리츠란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3144894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7F64DE1474DAE4F9D7C5368425CA6D9" ma:contentTypeVersion="6" ma:contentTypeDescription="새 문서를 만듭니다." ma:contentTypeScope="" ma:versionID="b38d2fd043b57edf477f1ec46dbe18e1">
  <xsd:schema xmlns:xsd="http://www.w3.org/2001/XMLSchema" xmlns:xs="http://www.w3.org/2001/XMLSchema" xmlns:p="http://schemas.microsoft.com/office/2006/metadata/properties" xmlns:ns3="f1ae59de-98e5-450e-8368-4465e1e3f7f2" targetNamespace="http://schemas.microsoft.com/office/2006/metadata/properties" ma:root="true" ma:fieldsID="a9604cc6b77696e90facab339d80d60d" ns3:_="">
    <xsd:import namespace="f1ae59de-98e5-450e-8368-4465e1e3f7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e59de-98e5-450e-8368-4465e1e3f7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49845D-73C9-466D-AD80-0CC57D5AD7CB}">
  <ds:schemaRefs>
    <ds:schemaRef ds:uri="f1ae59de-98e5-450e-8368-4465e1e3f7f2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86FC9CC-B4B2-4F7E-BFF7-8DC3787B87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e59de-98e5-450e-8368-4465e1e3f7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9F4286-96E7-4034-9488-11CF10E529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</TotalTime>
  <Words>1856</Words>
  <Application>Microsoft Office PowerPoint</Application>
  <PresentationFormat>화면 슬라이드 쇼(16:9)</PresentationFormat>
  <Paragraphs>533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54" baseType="lpstr">
      <vt:lpstr>나눔고딕 ExtraBold</vt:lpstr>
      <vt:lpstr>Söhne</vt:lpstr>
      <vt:lpstr>완도희망체 Regular</vt:lpstr>
      <vt:lpstr>나눔스퀘어 ExtraBold</vt:lpstr>
      <vt:lpstr>Apple SD Gothic Neo</vt:lpstr>
      <vt:lpstr>나눔고딕</vt:lpstr>
      <vt:lpstr>Open Sans Light</vt:lpstr>
      <vt:lpstr>맑은 고딕</vt:lpstr>
      <vt:lpstr>Arial</vt:lpstr>
      <vt:lpstr>Wingdings</vt:lpstr>
      <vt:lpstr>Fira Sans Extra Condensed Medium</vt:lpstr>
      <vt:lpstr>HY엽서L</vt:lpstr>
      <vt:lpstr>DM Serif Display</vt:lpstr>
      <vt:lpstr>문화재돌봄체 Regular</vt:lpstr>
      <vt:lpstr>Investment Business Plan By Slidesgo</vt:lpstr>
      <vt:lpstr>디자인 사용자 지정</vt:lpstr>
      <vt:lpstr>UBION 10기  PROJECT 1</vt:lpstr>
      <vt:lpstr>Our team</vt:lpstr>
      <vt:lpstr>TIME TABLE</vt:lpstr>
      <vt:lpstr>Table of contents</vt:lpstr>
      <vt:lpstr>서론</vt:lpstr>
      <vt:lpstr>리츠(REITs)의 의미</vt:lpstr>
      <vt:lpstr>리츠(REITs)의 의미</vt:lpstr>
      <vt:lpstr>리츠(REITs)의 의미</vt:lpstr>
      <vt:lpstr>스폰서리츠 </vt:lpstr>
      <vt:lpstr>스폰서리츠</vt:lpstr>
      <vt:lpstr>스폰서리츠</vt:lpstr>
      <vt:lpstr>선행연구검토 </vt:lpstr>
      <vt:lpstr>문제 인식 </vt:lpstr>
      <vt:lpstr>가설설정</vt:lpstr>
      <vt:lpstr>선행연구검토</vt:lpstr>
      <vt:lpstr>본론</vt:lpstr>
      <vt:lpstr>   </vt:lpstr>
      <vt:lpstr>2.1 선형성 검증</vt:lpstr>
      <vt:lpstr>피어슨 상관계수</vt:lpstr>
      <vt:lpstr>피어슨 상관계수 - 시각화</vt:lpstr>
      <vt:lpstr>2.2 민감도 검증</vt:lpstr>
      <vt:lpstr>OLS 단순선형회귀</vt:lpstr>
      <vt:lpstr>민감도</vt:lpstr>
      <vt:lpstr>2.3 변동성 검증</vt:lpstr>
      <vt:lpstr>GARCH</vt:lpstr>
      <vt:lpstr>정상성 확인 &amp; 비정상성 제거</vt:lpstr>
      <vt:lpstr>하이퍼파라미터 튜닝</vt:lpstr>
      <vt:lpstr>변동성 시각화</vt:lpstr>
      <vt:lpstr>2.4 단기적 상호 연관 검증</vt:lpstr>
      <vt:lpstr>그레인저 인과관계</vt:lpstr>
      <vt:lpstr>그레인저 인과관계</vt:lpstr>
      <vt:lpstr>2.5 장기적 상호 연관 검증</vt:lpstr>
      <vt:lpstr>공적분 </vt:lpstr>
      <vt:lpstr>결론</vt:lpstr>
      <vt:lpstr>결론</vt:lpstr>
      <vt:lpstr>한계사항 및 향후 연구과제 </vt:lpstr>
      <vt:lpstr>참고자료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Strategy</dc:title>
  <dc:creator>82105</dc:creator>
  <cp:lastModifiedBy>geonhu ma</cp:lastModifiedBy>
  <cp:revision>99</cp:revision>
  <dcterms:modified xsi:type="dcterms:W3CDTF">2024-04-30T08:40:26Z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0x010100D7F64DE1474DAE4F9D7C5368425CA6D9</vt:lpwstr>
  </property>
</Properties>
</file>